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61" r:id="rId2"/>
    <p:sldId id="256" r:id="rId3"/>
    <p:sldId id="257" r:id="rId4"/>
    <p:sldId id="258" r:id="rId5"/>
    <p:sldId id="267" r:id="rId6"/>
    <p:sldId id="259" r:id="rId7"/>
    <p:sldId id="265" r:id="rId8"/>
    <p:sldId id="260" r:id="rId9"/>
    <p:sldId id="266" r:id="rId10"/>
    <p:sldId id="268" r:id="rId11"/>
    <p:sldId id="269" r:id="rId12"/>
    <p:sldId id="272" r:id="rId13"/>
    <p:sldId id="270" r:id="rId14"/>
    <p:sldId id="271" r:id="rId15"/>
    <p:sldId id="273" r:id="rId16"/>
    <p:sldId id="275" r:id="rId17"/>
    <p:sldId id="276" r:id="rId18"/>
    <p:sldId id="274" r:id="rId19"/>
    <p:sldId id="277" r:id="rId20"/>
    <p:sldId id="278"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546" autoAdjust="0"/>
  </p:normalViewPr>
  <p:slideViewPr>
    <p:cSldViewPr>
      <p:cViewPr>
        <p:scale>
          <a:sx n="66" d="100"/>
          <a:sy n="66" d="100"/>
        </p:scale>
        <p:origin x="-2094" y="-4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kristen%20crandall\Downloads\Oil%20Gas%20Cost%20Saving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08"/>
    </mc:Choice>
    <mc:Fallback>
      <c:style val="8"/>
    </mc:Fallback>
  </mc:AlternateContent>
  <c:chart>
    <c:title>
      <c:tx>
        <c:rich>
          <a:bodyPr/>
          <a:lstStyle/>
          <a:p>
            <a:pPr>
              <a:defRPr/>
            </a:pPr>
            <a:r>
              <a:rPr lang="en-US" sz="1400" b="1">
                <a:solidFill>
                  <a:srgbClr val="002060"/>
                </a:solidFill>
                <a:latin typeface="+mj-lt"/>
              </a:rPr>
              <a:t>FUEL OIL AND GAS HEATING COSTS COMPARISON </a:t>
            </a:r>
          </a:p>
          <a:p>
            <a:pPr>
              <a:defRPr/>
            </a:pPr>
            <a:r>
              <a:rPr lang="en-US" sz="1400" b="1">
                <a:solidFill>
                  <a:srgbClr val="002060"/>
                </a:solidFill>
                <a:latin typeface="+mj-lt"/>
              </a:rPr>
              <a:t>FISCAL</a:t>
            </a:r>
            <a:r>
              <a:rPr lang="en-US" sz="1400" b="1" baseline="0">
                <a:solidFill>
                  <a:srgbClr val="002060"/>
                </a:solidFill>
                <a:latin typeface="+mj-lt"/>
              </a:rPr>
              <a:t> YEARS </a:t>
            </a:r>
            <a:r>
              <a:rPr lang="en-US" sz="1400" b="1">
                <a:solidFill>
                  <a:srgbClr val="002060"/>
                </a:solidFill>
                <a:latin typeface="+mj-lt"/>
              </a:rPr>
              <a:t>2012 TO 2015</a:t>
            </a:r>
          </a:p>
        </c:rich>
      </c:tx>
      <c:layout>
        <c:manualLayout>
          <c:xMode val="edge"/>
          <c:yMode val="edge"/>
          <c:x val="0.19955169645022186"/>
          <c:y val="3.1049840561627046E-2"/>
        </c:manualLayout>
      </c:layout>
      <c:overlay val="0"/>
    </c:title>
    <c:autoTitleDeleted val="0"/>
    <c:plotArea>
      <c:layout/>
      <c:lineChart>
        <c:grouping val="standard"/>
        <c:varyColors val="0"/>
        <c:ser>
          <c:idx val="0"/>
          <c:order val="0"/>
          <c:tx>
            <c:strRef>
              <c:f>'[Oil Gas Cost Savings.xlsx]Sheet1'!$A$3</c:f>
              <c:strCache>
                <c:ptCount val="1"/>
                <c:pt idx="0">
                  <c:v>Fuel Oil</c:v>
                </c:pt>
              </c:strCache>
            </c:strRef>
          </c:tx>
          <c:spPr>
            <a:ln>
              <a:solidFill>
                <a:schemeClr val="accent1"/>
              </a:solidFill>
            </a:ln>
          </c:spPr>
          <c:marker>
            <c:spPr>
              <a:solidFill>
                <a:schemeClr val="tx1"/>
              </a:solidFill>
              <a:ln>
                <a:solidFill>
                  <a:schemeClr val="tx2">
                    <a:lumMod val="60000"/>
                    <a:lumOff val="40000"/>
                  </a:schemeClr>
                </a:solidFill>
              </a:ln>
            </c:spPr>
          </c:marker>
          <c:cat>
            <c:strRef>
              <c:f>'[Oil Gas Cost Savings.xlsx]Sheet1'!$B$1:$E$2</c:f>
              <c:strCache>
                <c:ptCount val="4"/>
                <c:pt idx="0">
                  <c:v>2012</c:v>
                </c:pt>
                <c:pt idx="1">
                  <c:v>2013</c:v>
                </c:pt>
                <c:pt idx="2">
                  <c:v>2014</c:v>
                </c:pt>
                <c:pt idx="3">
                  <c:v>2015</c:v>
                </c:pt>
              </c:strCache>
            </c:strRef>
          </c:cat>
          <c:val>
            <c:numRef>
              <c:f>'[Oil Gas Cost Savings.xlsx]Sheet1'!$B$3:$E$3</c:f>
              <c:numCache>
                <c:formatCode>_("$"* #,##0.00_);_("$"* \(#,##0.00\);_("$"* "-"??_);_(@_)</c:formatCode>
                <c:ptCount val="4"/>
                <c:pt idx="0">
                  <c:v>830078.91</c:v>
                </c:pt>
                <c:pt idx="1">
                  <c:v>897670.5</c:v>
                </c:pt>
                <c:pt idx="2">
                  <c:v>577563.36</c:v>
                </c:pt>
                <c:pt idx="3">
                  <c:v>86238.720000000001</c:v>
                </c:pt>
              </c:numCache>
            </c:numRef>
          </c:val>
          <c:smooth val="0"/>
        </c:ser>
        <c:ser>
          <c:idx val="1"/>
          <c:order val="1"/>
          <c:tx>
            <c:strRef>
              <c:f>'[Oil Gas Cost Savings.xlsx]Sheet1'!$A$4</c:f>
              <c:strCache>
                <c:ptCount val="1"/>
                <c:pt idx="0">
                  <c:v>Gas</c:v>
                </c:pt>
              </c:strCache>
            </c:strRef>
          </c:tx>
          <c:spPr>
            <a:ln>
              <a:solidFill>
                <a:srgbClr val="FF0000"/>
              </a:solidFill>
            </a:ln>
          </c:spPr>
          <c:marker>
            <c:symbol val="square"/>
            <c:size val="5"/>
            <c:spPr>
              <a:solidFill>
                <a:srgbClr val="FFFF00"/>
              </a:solidFill>
              <a:ln>
                <a:solidFill>
                  <a:schemeClr val="tx2"/>
                </a:solidFill>
              </a:ln>
            </c:spPr>
          </c:marker>
          <c:cat>
            <c:strRef>
              <c:f>'[Oil Gas Cost Savings.xlsx]Sheet1'!$B$1:$E$2</c:f>
              <c:strCache>
                <c:ptCount val="4"/>
                <c:pt idx="0">
                  <c:v>2012</c:v>
                </c:pt>
                <c:pt idx="1">
                  <c:v>2013</c:v>
                </c:pt>
                <c:pt idx="2">
                  <c:v>2014</c:v>
                </c:pt>
                <c:pt idx="3">
                  <c:v>2015</c:v>
                </c:pt>
              </c:strCache>
            </c:strRef>
          </c:cat>
          <c:val>
            <c:numRef>
              <c:f>'[Oil Gas Cost Savings.xlsx]Sheet1'!$B$4:$E$4</c:f>
              <c:numCache>
                <c:formatCode>_("$"* #,##0.00_);_("$"* \(#,##0.00\);_("$"* "-"??_);_(@_)</c:formatCode>
                <c:ptCount val="4"/>
                <c:pt idx="0">
                  <c:v>223497.14</c:v>
                </c:pt>
                <c:pt idx="1">
                  <c:v>292325.65000000002</c:v>
                </c:pt>
                <c:pt idx="2">
                  <c:v>456623.26</c:v>
                </c:pt>
                <c:pt idx="3">
                  <c:v>513170.81</c:v>
                </c:pt>
              </c:numCache>
            </c:numRef>
          </c:val>
          <c:smooth val="0"/>
        </c:ser>
        <c:dLbls>
          <c:showLegendKey val="0"/>
          <c:showVal val="0"/>
          <c:showCatName val="0"/>
          <c:showSerName val="0"/>
          <c:showPercent val="0"/>
          <c:showBubbleSize val="0"/>
        </c:dLbls>
        <c:marker val="1"/>
        <c:smooth val="0"/>
        <c:axId val="52632192"/>
        <c:axId val="52962048"/>
      </c:lineChart>
      <c:catAx>
        <c:axId val="52632192"/>
        <c:scaling>
          <c:orientation val="minMax"/>
        </c:scaling>
        <c:delete val="0"/>
        <c:axPos val="b"/>
        <c:majorTickMark val="none"/>
        <c:minorTickMark val="none"/>
        <c:tickLblPos val="nextTo"/>
        <c:crossAx val="52962048"/>
        <c:crosses val="autoZero"/>
        <c:auto val="1"/>
        <c:lblAlgn val="ctr"/>
        <c:lblOffset val="100"/>
        <c:noMultiLvlLbl val="0"/>
      </c:catAx>
      <c:valAx>
        <c:axId val="52962048"/>
        <c:scaling>
          <c:orientation val="minMax"/>
        </c:scaling>
        <c:delete val="0"/>
        <c:axPos val="l"/>
        <c:majorGridlines/>
        <c:title>
          <c:tx>
            <c:rich>
              <a:bodyPr/>
              <a:lstStyle/>
              <a:p>
                <a:pPr>
                  <a:defRPr>
                    <a:solidFill>
                      <a:srgbClr val="002060"/>
                    </a:solidFill>
                  </a:defRPr>
                </a:pPr>
                <a:r>
                  <a:rPr lang="en-US">
                    <a:solidFill>
                      <a:srgbClr val="002060"/>
                    </a:solidFill>
                  </a:rPr>
                  <a:t>Actual Costs/Savings</a:t>
                </a:r>
              </a:p>
            </c:rich>
          </c:tx>
          <c:overlay val="0"/>
        </c:title>
        <c:numFmt formatCode="_(&quot;$&quot;* #,##0.00_);_(&quot;$&quot;* \(#,##0.00\);_(&quot;$&quot;* &quot;-&quot;??_);_(@_)" sourceLinked="1"/>
        <c:majorTickMark val="none"/>
        <c:minorTickMark val="none"/>
        <c:tickLblPos val="nextTo"/>
        <c:crossAx val="52632192"/>
        <c:crosses val="autoZero"/>
        <c:crossBetween val="between"/>
      </c:valAx>
    </c:plotArea>
    <c:legend>
      <c:legendPos val="r"/>
      <c:overlay val="0"/>
    </c:legend>
    <c:plotVisOnly val="1"/>
    <c:dispBlanksAs val="zero"/>
    <c:showDLblsOverMax val="0"/>
  </c:chart>
  <c:spPr>
    <a:ln w="25400" cap="rnd" cmpd="sng">
      <a:solidFill>
        <a:schemeClr val="tx2">
          <a:lumMod val="50000"/>
          <a:alpha val="87000"/>
        </a:schemeClr>
      </a:solidFill>
      <a:round/>
    </a:ln>
    <a:effectLst>
      <a:outerShdw blurRad="50800" dist="50800" dir="5400000" algn="ctr" rotWithShape="0">
        <a:schemeClr val="tx2">
          <a:lumMod val="20000"/>
          <a:lumOff val="80000"/>
        </a:schemeClr>
      </a:outerShdw>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5" tIns="45718" rIns="91435" bIns="45718"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35" tIns="45718" rIns="91435" bIns="45718" rtlCol="0"/>
          <a:lstStyle>
            <a:lvl1pPr algn="r">
              <a:defRPr sz="1200"/>
            </a:lvl1pPr>
          </a:lstStyle>
          <a:p>
            <a:fld id="{C7B1512F-5A5C-4552-BB2A-71199EFC2148}" type="datetimeFigureOut">
              <a:rPr lang="en-US" smtClean="0"/>
              <a:t>4/26/2016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35" tIns="45718" rIns="91435" bIns="45718"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5" tIns="45718" rIns="91435" bIns="4571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35" tIns="45718" rIns="91435" bIns="45718"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35" tIns="45718" rIns="91435" bIns="45718" rtlCol="0" anchor="b"/>
          <a:lstStyle>
            <a:lvl1pPr algn="r">
              <a:defRPr sz="1200"/>
            </a:lvl1pPr>
          </a:lstStyle>
          <a:p>
            <a:fld id="{34C82D69-35BF-4429-8964-040B2114AB8F}" type="slidenum">
              <a:rPr lang="en-US" smtClean="0"/>
              <a:t>‹#›</a:t>
            </a:fld>
            <a:endParaRPr lang="en-US"/>
          </a:p>
        </p:txBody>
      </p:sp>
    </p:spTree>
    <p:extLst>
      <p:ext uri="{BB962C8B-B14F-4D97-AF65-F5344CB8AC3E}">
        <p14:creationId xmlns:p14="http://schemas.microsoft.com/office/powerpoint/2010/main" val="3920881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C82D69-35BF-4429-8964-040B2114AB8F}" type="slidenum">
              <a:rPr lang="en-US" smtClean="0"/>
              <a:t>1</a:t>
            </a:fld>
            <a:endParaRPr lang="en-US"/>
          </a:p>
        </p:txBody>
      </p:sp>
    </p:spTree>
    <p:extLst>
      <p:ext uri="{BB962C8B-B14F-4D97-AF65-F5344CB8AC3E}">
        <p14:creationId xmlns:p14="http://schemas.microsoft.com/office/powerpoint/2010/main" val="36954798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C82D69-35BF-4429-8964-040B2114AB8F}" type="slidenum">
              <a:rPr lang="en-US" smtClean="0"/>
              <a:t>10</a:t>
            </a:fld>
            <a:endParaRPr lang="en-US"/>
          </a:p>
        </p:txBody>
      </p:sp>
    </p:spTree>
    <p:extLst>
      <p:ext uri="{BB962C8B-B14F-4D97-AF65-F5344CB8AC3E}">
        <p14:creationId xmlns:p14="http://schemas.microsoft.com/office/powerpoint/2010/main" val="1354506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C82D69-35BF-4429-8964-040B2114AB8F}" type="slidenum">
              <a:rPr lang="en-US" smtClean="0"/>
              <a:t>11</a:t>
            </a:fld>
            <a:endParaRPr lang="en-US"/>
          </a:p>
        </p:txBody>
      </p:sp>
    </p:spTree>
    <p:extLst>
      <p:ext uri="{BB962C8B-B14F-4D97-AF65-F5344CB8AC3E}">
        <p14:creationId xmlns:p14="http://schemas.microsoft.com/office/powerpoint/2010/main" val="29986394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C82D69-35BF-4429-8964-040B2114AB8F}" type="slidenum">
              <a:rPr lang="en-US" smtClean="0"/>
              <a:t>12</a:t>
            </a:fld>
            <a:endParaRPr lang="en-US"/>
          </a:p>
        </p:txBody>
      </p:sp>
    </p:spTree>
    <p:extLst>
      <p:ext uri="{BB962C8B-B14F-4D97-AF65-F5344CB8AC3E}">
        <p14:creationId xmlns:p14="http://schemas.microsoft.com/office/powerpoint/2010/main" val="25706911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C82D69-35BF-4429-8964-040B2114AB8F}" type="slidenum">
              <a:rPr lang="en-US" smtClean="0"/>
              <a:t>13</a:t>
            </a:fld>
            <a:endParaRPr lang="en-US"/>
          </a:p>
        </p:txBody>
      </p:sp>
    </p:spTree>
    <p:extLst>
      <p:ext uri="{BB962C8B-B14F-4D97-AF65-F5344CB8AC3E}">
        <p14:creationId xmlns:p14="http://schemas.microsoft.com/office/powerpoint/2010/main" val="25706911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C82D69-35BF-4429-8964-040B2114AB8F}" type="slidenum">
              <a:rPr lang="en-US" smtClean="0"/>
              <a:t>14</a:t>
            </a:fld>
            <a:endParaRPr lang="en-US"/>
          </a:p>
        </p:txBody>
      </p:sp>
    </p:spTree>
    <p:extLst>
      <p:ext uri="{BB962C8B-B14F-4D97-AF65-F5344CB8AC3E}">
        <p14:creationId xmlns:p14="http://schemas.microsoft.com/office/powerpoint/2010/main" val="25706911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C82D69-35BF-4429-8964-040B2114AB8F}" type="slidenum">
              <a:rPr lang="en-US" smtClean="0"/>
              <a:t>15</a:t>
            </a:fld>
            <a:endParaRPr lang="en-US"/>
          </a:p>
        </p:txBody>
      </p:sp>
    </p:spTree>
    <p:extLst>
      <p:ext uri="{BB962C8B-B14F-4D97-AF65-F5344CB8AC3E}">
        <p14:creationId xmlns:p14="http://schemas.microsoft.com/office/powerpoint/2010/main" val="22536622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we were to stay </a:t>
            </a:r>
            <a:endParaRPr lang="en-US" dirty="0"/>
          </a:p>
        </p:txBody>
      </p:sp>
      <p:sp>
        <p:nvSpPr>
          <p:cNvPr id="4" name="Slide Number Placeholder 3"/>
          <p:cNvSpPr>
            <a:spLocks noGrp="1"/>
          </p:cNvSpPr>
          <p:nvPr>
            <p:ph type="sldNum" sz="quarter" idx="10"/>
          </p:nvPr>
        </p:nvSpPr>
        <p:spPr/>
        <p:txBody>
          <a:bodyPr/>
          <a:lstStyle/>
          <a:p>
            <a:fld id="{34C82D69-35BF-4429-8964-040B2114AB8F}" type="slidenum">
              <a:rPr lang="en-US" smtClean="0"/>
              <a:t>16</a:t>
            </a:fld>
            <a:endParaRPr lang="en-US"/>
          </a:p>
        </p:txBody>
      </p:sp>
    </p:spTree>
    <p:extLst>
      <p:ext uri="{BB962C8B-B14F-4D97-AF65-F5344CB8AC3E}">
        <p14:creationId xmlns:p14="http://schemas.microsoft.com/office/powerpoint/2010/main" val="29442829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Assuming 7/1/16 purchase date</a:t>
            </a:r>
          </a:p>
          <a:p>
            <a:r>
              <a:rPr lang="en-US" dirty="0" smtClean="0"/>
              <a:t>Capital costs will be</a:t>
            </a:r>
            <a:r>
              <a:rPr lang="en-US" baseline="0" dirty="0" smtClean="0"/>
              <a:t> bonded as well</a:t>
            </a:r>
          </a:p>
          <a:p>
            <a:endParaRPr lang="en-US" baseline="0" dirty="0" smtClean="0"/>
          </a:p>
          <a:p>
            <a:r>
              <a:rPr lang="en-US" baseline="0" dirty="0" smtClean="0"/>
              <a:t>We would budget for full rental in 16/17 due to uncertainty but then would have $250,000 in funds program enhancements, instructional program, </a:t>
            </a:r>
            <a:r>
              <a:rPr lang="en-US" baseline="0" dirty="0" err="1" smtClean="0"/>
              <a:t>dw</a:t>
            </a:r>
            <a:r>
              <a:rPr lang="en-US" baseline="0" dirty="0" smtClean="0"/>
              <a:t> continued improvements, reserve funds, fund balance </a:t>
            </a:r>
            <a:r>
              <a:rPr lang="en-US" baseline="0" dirty="0" err="1" smtClean="0"/>
              <a:t>etc</a:t>
            </a:r>
            <a:endParaRPr lang="en-US" baseline="0" dirty="0" smtClean="0"/>
          </a:p>
          <a:p>
            <a:endParaRPr lang="en-US" baseline="0" dirty="0" smtClean="0"/>
          </a:p>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34C82D69-35BF-4429-8964-040B2114AB8F}" type="slidenum">
              <a:rPr lang="en-US" smtClean="0"/>
              <a:t>17</a:t>
            </a:fld>
            <a:endParaRPr lang="en-US"/>
          </a:p>
        </p:txBody>
      </p:sp>
    </p:spTree>
    <p:extLst>
      <p:ext uri="{BB962C8B-B14F-4D97-AF65-F5344CB8AC3E}">
        <p14:creationId xmlns:p14="http://schemas.microsoft.com/office/powerpoint/2010/main" val="35853669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C82D69-35BF-4429-8964-040B2114AB8F}" type="slidenum">
              <a:rPr lang="en-US" smtClean="0"/>
              <a:t>18</a:t>
            </a:fld>
            <a:endParaRPr lang="en-US"/>
          </a:p>
        </p:txBody>
      </p:sp>
    </p:spTree>
    <p:extLst>
      <p:ext uri="{BB962C8B-B14F-4D97-AF65-F5344CB8AC3E}">
        <p14:creationId xmlns:p14="http://schemas.microsoft.com/office/powerpoint/2010/main" val="39840856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we were to stay </a:t>
            </a:r>
            <a:endParaRPr lang="en-US" dirty="0"/>
          </a:p>
        </p:txBody>
      </p:sp>
      <p:sp>
        <p:nvSpPr>
          <p:cNvPr id="4" name="Slide Number Placeholder 3"/>
          <p:cNvSpPr>
            <a:spLocks noGrp="1"/>
          </p:cNvSpPr>
          <p:nvPr>
            <p:ph type="sldNum" sz="quarter" idx="10"/>
          </p:nvPr>
        </p:nvSpPr>
        <p:spPr/>
        <p:txBody>
          <a:bodyPr/>
          <a:lstStyle/>
          <a:p>
            <a:fld id="{34C82D69-35BF-4429-8964-040B2114AB8F}" type="slidenum">
              <a:rPr lang="en-US" smtClean="0"/>
              <a:t>19</a:t>
            </a:fld>
            <a:endParaRPr lang="en-US"/>
          </a:p>
        </p:txBody>
      </p:sp>
    </p:spTree>
    <p:extLst>
      <p:ext uri="{BB962C8B-B14F-4D97-AF65-F5344CB8AC3E}">
        <p14:creationId xmlns:p14="http://schemas.microsoft.com/office/powerpoint/2010/main" val="2944282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C82D69-35BF-4429-8964-040B2114AB8F}" type="slidenum">
              <a:rPr lang="en-US" smtClean="0"/>
              <a:t>2</a:t>
            </a:fld>
            <a:endParaRPr lang="en-US"/>
          </a:p>
        </p:txBody>
      </p:sp>
    </p:spTree>
    <p:extLst>
      <p:ext uri="{BB962C8B-B14F-4D97-AF65-F5344CB8AC3E}">
        <p14:creationId xmlns:p14="http://schemas.microsoft.com/office/powerpoint/2010/main" val="35410338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34C82D69-35BF-4429-8964-040B2114AB8F}" type="slidenum">
              <a:rPr lang="en-US" smtClean="0"/>
              <a:t>20</a:t>
            </a:fld>
            <a:endParaRPr lang="en-US"/>
          </a:p>
        </p:txBody>
      </p:sp>
    </p:spTree>
    <p:extLst>
      <p:ext uri="{BB962C8B-B14F-4D97-AF65-F5344CB8AC3E}">
        <p14:creationId xmlns:p14="http://schemas.microsoft.com/office/powerpoint/2010/main" val="35853669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Assuming 7/1/16 purchase date</a:t>
            </a:r>
          </a:p>
          <a:p>
            <a:r>
              <a:rPr lang="en-US" dirty="0" smtClean="0"/>
              <a:t>Capital costs will be</a:t>
            </a:r>
            <a:r>
              <a:rPr lang="en-US" baseline="0" dirty="0" smtClean="0"/>
              <a:t> bonded as well</a:t>
            </a:r>
          </a:p>
          <a:p>
            <a:endParaRPr lang="en-US" baseline="0" dirty="0" smtClean="0"/>
          </a:p>
          <a:p>
            <a:r>
              <a:rPr lang="en-US" baseline="0" dirty="0" smtClean="0"/>
              <a:t>Purchase DO $395,100 in rental would be eliminated however offsetting debt service for principal and interest payments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34C82D69-35BF-4429-8964-040B2114AB8F}" type="slidenum">
              <a:rPr lang="en-US" smtClean="0"/>
              <a:t>21</a:t>
            </a:fld>
            <a:endParaRPr lang="en-US"/>
          </a:p>
        </p:txBody>
      </p:sp>
    </p:spTree>
    <p:extLst>
      <p:ext uri="{BB962C8B-B14F-4D97-AF65-F5344CB8AC3E}">
        <p14:creationId xmlns:p14="http://schemas.microsoft.com/office/powerpoint/2010/main" val="3585366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C82D69-35BF-4429-8964-040B2114AB8F}" type="slidenum">
              <a:rPr lang="en-US" smtClean="0"/>
              <a:t>3</a:t>
            </a:fld>
            <a:endParaRPr lang="en-US"/>
          </a:p>
        </p:txBody>
      </p:sp>
    </p:spTree>
    <p:extLst>
      <p:ext uri="{BB962C8B-B14F-4D97-AF65-F5344CB8AC3E}">
        <p14:creationId xmlns:p14="http://schemas.microsoft.com/office/powerpoint/2010/main" val="3172411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C82D69-35BF-4429-8964-040B2114AB8F}" type="slidenum">
              <a:rPr lang="en-US" smtClean="0"/>
              <a:t>4</a:t>
            </a:fld>
            <a:endParaRPr lang="en-US"/>
          </a:p>
        </p:txBody>
      </p:sp>
    </p:spTree>
    <p:extLst>
      <p:ext uri="{BB962C8B-B14F-4D97-AF65-F5344CB8AC3E}">
        <p14:creationId xmlns:p14="http://schemas.microsoft.com/office/powerpoint/2010/main" val="3906566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C82D69-35BF-4429-8964-040B2114AB8F}" type="slidenum">
              <a:rPr lang="en-US" smtClean="0"/>
              <a:t>5</a:t>
            </a:fld>
            <a:endParaRPr lang="en-US"/>
          </a:p>
        </p:txBody>
      </p:sp>
    </p:spTree>
    <p:extLst>
      <p:ext uri="{BB962C8B-B14F-4D97-AF65-F5344CB8AC3E}">
        <p14:creationId xmlns:p14="http://schemas.microsoft.com/office/powerpoint/2010/main" val="1878537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C82D69-35BF-4429-8964-040B2114AB8F}" type="slidenum">
              <a:rPr lang="en-US" smtClean="0"/>
              <a:t>6</a:t>
            </a:fld>
            <a:endParaRPr lang="en-US"/>
          </a:p>
        </p:txBody>
      </p:sp>
    </p:spTree>
    <p:extLst>
      <p:ext uri="{BB962C8B-B14F-4D97-AF65-F5344CB8AC3E}">
        <p14:creationId xmlns:p14="http://schemas.microsoft.com/office/powerpoint/2010/main" val="3316963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C82D69-35BF-4429-8964-040B2114AB8F}" type="slidenum">
              <a:rPr lang="en-US" smtClean="0"/>
              <a:t>7</a:t>
            </a:fld>
            <a:endParaRPr lang="en-US"/>
          </a:p>
        </p:txBody>
      </p:sp>
    </p:spTree>
    <p:extLst>
      <p:ext uri="{BB962C8B-B14F-4D97-AF65-F5344CB8AC3E}">
        <p14:creationId xmlns:p14="http://schemas.microsoft.com/office/powerpoint/2010/main" val="12484706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C82D69-35BF-4429-8964-040B2114AB8F}" type="slidenum">
              <a:rPr lang="en-US" smtClean="0"/>
              <a:t>8</a:t>
            </a:fld>
            <a:endParaRPr lang="en-US"/>
          </a:p>
        </p:txBody>
      </p:sp>
    </p:spTree>
    <p:extLst>
      <p:ext uri="{BB962C8B-B14F-4D97-AF65-F5344CB8AC3E}">
        <p14:creationId xmlns:p14="http://schemas.microsoft.com/office/powerpoint/2010/main" val="2570691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4C82D69-35BF-4429-8964-040B2114AB8F}" type="slidenum">
              <a:rPr lang="en-US" smtClean="0"/>
              <a:t>9</a:t>
            </a:fld>
            <a:endParaRPr lang="en-US"/>
          </a:p>
        </p:txBody>
      </p:sp>
    </p:spTree>
    <p:extLst>
      <p:ext uri="{BB962C8B-B14F-4D97-AF65-F5344CB8AC3E}">
        <p14:creationId xmlns:p14="http://schemas.microsoft.com/office/powerpoint/2010/main" val="3091312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F331A8-842C-40ED-84FE-B96DD04D0065}" type="datetimeFigureOut">
              <a:rPr lang="en-US" smtClean="0"/>
              <a:t>4/26/2016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156C3-538B-4242-AA4D-1E35D0ABA304}" type="slidenum">
              <a:rPr lang="en-US" smtClean="0"/>
              <a:t>‹#›</a:t>
            </a:fld>
            <a:endParaRPr lang="en-US"/>
          </a:p>
        </p:txBody>
      </p:sp>
    </p:spTree>
    <p:extLst>
      <p:ext uri="{BB962C8B-B14F-4D97-AF65-F5344CB8AC3E}">
        <p14:creationId xmlns:p14="http://schemas.microsoft.com/office/powerpoint/2010/main" val="271987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F331A8-842C-40ED-84FE-B96DD04D0065}" type="datetimeFigureOut">
              <a:rPr lang="en-US" smtClean="0"/>
              <a:t>4/26/2016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156C3-538B-4242-AA4D-1E35D0ABA304}" type="slidenum">
              <a:rPr lang="en-US" smtClean="0"/>
              <a:t>‹#›</a:t>
            </a:fld>
            <a:endParaRPr lang="en-US"/>
          </a:p>
        </p:txBody>
      </p:sp>
    </p:spTree>
    <p:extLst>
      <p:ext uri="{BB962C8B-B14F-4D97-AF65-F5344CB8AC3E}">
        <p14:creationId xmlns:p14="http://schemas.microsoft.com/office/powerpoint/2010/main" val="3878498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F331A8-842C-40ED-84FE-B96DD04D0065}" type="datetimeFigureOut">
              <a:rPr lang="en-US" smtClean="0"/>
              <a:t>4/26/2016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156C3-538B-4242-AA4D-1E35D0ABA304}" type="slidenum">
              <a:rPr lang="en-US" smtClean="0"/>
              <a:t>‹#›</a:t>
            </a:fld>
            <a:endParaRPr lang="en-US"/>
          </a:p>
        </p:txBody>
      </p:sp>
    </p:spTree>
    <p:extLst>
      <p:ext uri="{BB962C8B-B14F-4D97-AF65-F5344CB8AC3E}">
        <p14:creationId xmlns:p14="http://schemas.microsoft.com/office/powerpoint/2010/main" val="1528152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F331A8-842C-40ED-84FE-B96DD04D0065}" type="datetimeFigureOut">
              <a:rPr lang="en-US" smtClean="0"/>
              <a:t>4/26/2016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156C3-538B-4242-AA4D-1E35D0ABA304}" type="slidenum">
              <a:rPr lang="en-US" smtClean="0"/>
              <a:t>‹#›</a:t>
            </a:fld>
            <a:endParaRPr lang="en-US"/>
          </a:p>
        </p:txBody>
      </p:sp>
    </p:spTree>
    <p:extLst>
      <p:ext uri="{BB962C8B-B14F-4D97-AF65-F5344CB8AC3E}">
        <p14:creationId xmlns:p14="http://schemas.microsoft.com/office/powerpoint/2010/main" val="2101623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F331A8-842C-40ED-84FE-B96DD04D0065}" type="datetimeFigureOut">
              <a:rPr lang="en-US" smtClean="0"/>
              <a:t>4/26/2016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156C3-538B-4242-AA4D-1E35D0ABA304}" type="slidenum">
              <a:rPr lang="en-US" smtClean="0"/>
              <a:t>‹#›</a:t>
            </a:fld>
            <a:endParaRPr lang="en-US"/>
          </a:p>
        </p:txBody>
      </p:sp>
    </p:spTree>
    <p:extLst>
      <p:ext uri="{BB962C8B-B14F-4D97-AF65-F5344CB8AC3E}">
        <p14:creationId xmlns:p14="http://schemas.microsoft.com/office/powerpoint/2010/main" val="3945030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F331A8-842C-40ED-84FE-B96DD04D0065}" type="datetimeFigureOut">
              <a:rPr lang="en-US" smtClean="0"/>
              <a:t>4/26/2016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8156C3-538B-4242-AA4D-1E35D0ABA304}" type="slidenum">
              <a:rPr lang="en-US" smtClean="0"/>
              <a:t>‹#›</a:t>
            </a:fld>
            <a:endParaRPr lang="en-US"/>
          </a:p>
        </p:txBody>
      </p:sp>
    </p:spTree>
    <p:extLst>
      <p:ext uri="{BB962C8B-B14F-4D97-AF65-F5344CB8AC3E}">
        <p14:creationId xmlns:p14="http://schemas.microsoft.com/office/powerpoint/2010/main" val="742025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F331A8-842C-40ED-84FE-B96DD04D0065}" type="datetimeFigureOut">
              <a:rPr lang="en-US" smtClean="0"/>
              <a:t>4/26/2016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8156C3-538B-4242-AA4D-1E35D0ABA304}" type="slidenum">
              <a:rPr lang="en-US" smtClean="0"/>
              <a:t>‹#›</a:t>
            </a:fld>
            <a:endParaRPr lang="en-US"/>
          </a:p>
        </p:txBody>
      </p:sp>
    </p:spTree>
    <p:extLst>
      <p:ext uri="{BB962C8B-B14F-4D97-AF65-F5344CB8AC3E}">
        <p14:creationId xmlns:p14="http://schemas.microsoft.com/office/powerpoint/2010/main" val="668172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F331A8-842C-40ED-84FE-B96DD04D0065}" type="datetimeFigureOut">
              <a:rPr lang="en-US" smtClean="0"/>
              <a:t>4/26/2016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8156C3-538B-4242-AA4D-1E35D0ABA304}" type="slidenum">
              <a:rPr lang="en-US" smtClean="0"/>
              <a:t>‹#›</a:t>
            </a:fld>
            <a:endParaRPr lang="en-US"/>
          </a:p>
        </p:txBody>
      </p:sp>
    </p:spTree>
    <p:extLst>
      <p:ext uri="{BB962C8B-B14F-4D97-AF65-F5344CB8AC3E}">
        <p14:creationId xmlns:p14="http://schemas.microsoft.com/office/powerpoint/2010/main" val="396947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F331A8-842C-40ED-84FE-B96DD04D0065}" type="datetimeFigureOut">
              <a:rPr lang="en-US" smtClean="0"/>
              <a:t>4/26/2016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8156C3-538B-4242-AA4D-1E35D0ABA304}" type="slidenum">
              <a:rPr lang="en-US" smtClean="0"/>
              <a:t>‹#›</a:t>
            </a:fld>
            <a:endParaRPr lang="en-US"/>
          </a:p>
        </p:txBody>
      </p:sp>
    </p:spTree>
    <p:extLst>
      <p:ext uri="{BB962C8B-B14F-4D97-AF65-F5344CB8AC3E}">
        <p14:creationId xmlns:p14="http://schemas.microsoft.com/office/powerpoint/2010/main" val="2247814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F331A8-842C-40ED-84FE-B96DD04D0065}" type="datetimeFigureOut">
              <a:rPr lang="en-US" smtClean="0"/>
              <a:t>4/26/2016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8156C3-538B-4242-AA4D-1E35D0ABA304}" type="slidenum">
              <a:rPr lang="en-US" smtClean="0"/>
              <a:t>‹#›</a:t>
            </a:fld>
            <a:endParaRPr lang="en-US"/>
          </a:p>
        </p:txBody>
      </p:sp>
    </p:spTree>
    <p:extLst>
      <p:ext uri="{BB962C8B-B14F-4D97-AF65-F5344CB8AC3E}">
        <p14:creationId xmlns:p14="http://schemas.microsoft.com/office/powerpoint/2010/main" val="1762312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F331A8-842C-40ED-84FE-B96DD04D0065}" type="datetimeFigureOut">
              <a:rPr lang="en-US" smtClean="0"/>
              <a:t>4/26/2016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8156C3-538B-4242-AA4D-1E35D0ABA304}" type="slidenum">
              <a:rPr lang="en-US" smtClean="0"/>
              <a:t>‹#›</a:t>
            </a:fld>
            <a:endParaRPr lang="en-US"/>
          </a:p>
        </p:txBody>
      </p:sp>
    </p:spTree>
    <p:extLst>
      <p:ext uri="{BB962C8B-B14F-4D97-AF65-F5344CB8AC3E}">
        <p14:creationId xmlns:p14="http://schemas.microsoft.com/office/powerpoint/2010/main" val="3512990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F331A8-842C-40ED-84FE-B96DD04D0065}" type="datetimeFigureOut">
              <a:rPr lang="en-US" smtClean="0"/>
              <a:t>4/26/2016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156C3-538B-4242-AA4D-1E35D0ABA304}" type="slidenum">
              <a:rPr lang="en-US" smtClean="0"/>
              <a:t>‹#›</a:t>
            </a:fld>
            <a:endParaRPr lang="en-US"/>
          </a:p>
        </p:txBody>
      </p:sp>
    </p:spTree>
    <p:extLst>
      <p:ext uri="{BB962C8B-B14F-4D97-AF65-F5344CB8AC3E}">
        <p14:creationId xmlns:p14="http://schemas.microsoft.com/office/powerpoint/2010/main" val="1302298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mailto:budget@wcsdny.org"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0" y="0"/>
            <a:ext cx="5334000" cy="6858000"/>
          </a:xfrm>
          <a:prstGeom prst="round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ln>
                  <a:solidFill>
                    <a:schemeClr val="tx2">
                      <a:lumMod val="50000"/>
                    </a:schemeClr>
                  </a:solidFill>
                </a:ln>
                <a:latin typeface="Palatino Linotype" pitchFamily="18" charset="0"/>
              </a:rPr>
              <a:t>WAPPINGERS CENTRAL SCHOOL DISTRICT</a:t>
            </a:r>
          </a:p>
          <a:p>
            <a:pPr algn="ctr"/>
            <a:endParaRPr lang="en-US" b="1" dirty="0" smtClean="0">
              <a:latin typeface="Palatino Linotype" pitchFamily="18" charset="0"/>
            </a:endParaRPr>
          </a:p>
          <a:p>
            <a:pPr algn="ct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alatino Linotype" pitchFamily="18" charset="0"/>
              </a:rPr>
              <a:t>Transportation &amp; Undistributed Department Budget Requests </a:t>
            </a:r>
          </a:p>
          <a:p>
            <a:pPr algn="ct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alatino Linotype" pitchFamily="18" charset="0"/>
              </a:rPr>
              <a:t>2016-2017</a:t>
            </a:r>
          </a:p>
          <a:p>
            <a:pPr algn="ctr"/>
            <a:endParaRPr lang="en-US" b="1" dirty="0" smtClean="0">
              <a:latin typeface="Palatino Linotype" pitchFamily="18" charset="0"/>
            </a:endParaRPr>
          </a:p>
          <a:p>
            <a:pPr algn="ctr"/>
            <a:r>
              <a:rPr lang="en-US" sz="2000" dirty="0" smtClean="0">
                <a:solidFill>
                  <a:schemeClr val="bg1"/>
                </a:solidFill>
                <a:latin typeface="Palatino Linotype" pitchFamily="18" charset="0"/>
              </a:rPr>
              <a:t>Board of Education meeting</a:t>
            </a:r>
          </a:p>
          <a:p>
            <a:pPr algn="ctr"/>
            <a:r>
              <a:rPr lang="en-US" sz="2000" dirty="0" smtClean="0">
                <a:solidFill>
                  <a:schemeClr val="bg1"/>
                </a:solidFill>
                <a:latin typeface="Palatino Linotype" pitchFamily="18" charset="0"/>
              </a:rPr>
              <a:t>February 8, 2016</a:t>
            </a:r>
          </a:p>
          <a:p>
            <a:pPr algn="ctr"/>
            <a:endParaRPr lang="en-US" sz="2000" dirty="0">
              <a:solidFill>
                <a:schemeClr val="bg1"/>
              </a:solidFill>
              <a:latin typeface="Palatino Linotype" pitchFamily="18" charset="0"/>
            </a:endParaRPr>
          </a:p>
          <a:p>
            <a:r>
              <a:rPr lang="en-US" sz="2000" dirty="0" smtClean="0">
                <a:solidFill>
                  <a:schemeClr val="bg1"/>
                </a:solidFill>
                <a:latin typeface="Palatino Linotype" pitchFamily="18" charset="0"/>
              </a:rPr>
              <a:t>Jose Carrion, Superintendent of Schools</a:t>
            </a:r>
          </a:p>
          <a:p>
            <a:r>
              <a:rPr lang="en-US" sz="2000" dirty="0" smtClean="0">
                <a:solidFill>
                  <a:schemeClr val="bg1"/>
                </a:solidFill>
                <a:latin typeface="Palatino Linotype" pitchFamily="18" charset="0"/>
              </a:rPr>
              <a:t>Kristen Crandall, </a:t>
            </a:r>
          </a:p>
          <a:p>
            <a:r>
              <a:rPr lang="en-US" sz="2000" dirty="0">
                <a:solidFill>
                  <a:schemeClr val="bg1"/>
                </a:solidFill>
                <a:latin typeface="Palatino Linotype" pitchFamily="18" charset="0"/>
              </a:rPr>
              <a:t>	</a:t>
            </a:r>
            <a:r>
              <a:rPr lang="en-US" sz="2000" dirty="0" smtClean="0">
                <a:solidFill>
                  <a:schemeClr val="bg1"/>
                </a:solidFill>
                <a:latin typeface="Palatino Linotype" pitchFamily="18" charset="0"/>
              </a:rPr>
              <a:t>Executive Director of Finance &amp; 		Business Development</a:t>
            </a:r>
          </a:p>
        </p:txBody>
      </p:sp>
      <p:sp>
        <p:nvSpPr>
          <p:cNvPr id="2" name="Horizontal Scroll 1"/>
          <p:cNvSpPr/>
          <p:nvPr/>
        </p:nvSpPr>
        <p:spPr>
          <a:xfrm>
            <a:off x="5334000" y="0"/>
            <a:ext cx="3810000" cy="6858000"/>
          </a:xfrm>
          <a:prstGeom prst="horizontalScroll">
            <a:avLst/>
          </a:prstGeom>
          <a:gradFill>
            <a:gsLst>
              <a:gs pos="0">
                <a:schemeClr val="accent1">
                  <a:tint val="66000"/>
                  <a:satMod val="160000"/>
                </a:schemeClr>
              </a:gs>
              <a:gs pos="55000">
                <a:schemeClr val="accent1">
                  <a:tint val="44500"/>
                  <a:satMod val="160000"/>
                </a:schemeClr>
              </a:gs>
              <a:gs pos="100000">
                <a:schemeClr val="accent1">
                  <a:tint val="23500"/>
                  <a:satMod val="160000"/>
                </a:schemeClr>
              </a:gs>
            </a:gsLst>
            <a:lin ang="5400000" scaled="0"/>
          </a:gra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solidFill>
                  <a:srgbClr val="002060"/>
                </a:solidFill>
                <a:latin typeface="Palatino Linotype" panose="02040502050505030304" pitchFamily="18" charset="0"/>
              </a:rPr>
              <a:t>The mission of the </a:t>
            </a:r>
            <a:r>
              <a:rPr lang="en-US" dirty="0" err="1" smtClean="0">
                <a:solidFill>
                  <a:srgbClr val="002060"/>
                </a:solidFill>
                <a:latin typeface="Palatino Linotype" panose="02040502050505030304" pitchFamily="18" charset="0"/>
              </a:rPr>
              <a:t>Wappingers</a:t>
            </a:r>
            <a:r>
              <a:rPr lang="en-US" dirty="0" smtClean="0">
                <a:solidFill>
                  <a:srgbClr val="002060"/>
                </a:solidFill>
                <a:latin typeface="Palatino Linotype" panose="02040502050505030304" pitchFamily="18" charset="0"/>
              </a:rPr>
              <a:t> Central School District is to empower all of our students with the competencies and confidence to challenge themselves, to pursue their passions and to realize their potential while growing as responsible members of their community.</a:t>
            </a:r>
            <a:endParaRPr lang="en-US"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906618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67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solidFill>
                  <a:schemeClr val="bg1"/>
                </a:solidFill>
                <a:latin typeface="Palatino Linotype" panose="02040502050505030304" pitchFamily="18" charset="0"/>
              </a:rPr>
              <a:t>Budget 2016-2017 - What’s next?</a:t>
            </a:r>
            <a:endParaRPr lang="en-US" sz="4000" dirty="0">
              <a:solidFill>
                <a:schemeClr val="bg1"/>
              </a:solidFill>
              <a:latin typeface="Palatino Linotype" panose="02040502050505030304" pitchFamily="18" charset="0"/>
            </a:endParaRPr>
          </a:p>
        </p:txBody>
      </p:sp>
      <p:sp>
        <p:nvSpPr>
          <p:cNvPr id="5" name="Rectangle 4"/>
          <p:cNvSpPr/>
          <p:nvPr/>
        </p:nvSpPr>
        <p:spPr>
          <a:xfrm>
            <a:off x="0" y="1676400"/>
            <a:ext cx="4876800" cy="388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002060"/>
                </a:solidFill>
                <a:latin typeface="Palatino Linotype" panose="02040502050505030304" pitchFamily="18" charset="0"/>
              </a:rPr>
              <a:t>Budget Notes</a:t>
            </a:r>
          </a:p>
          <a:p>
            <a:pPr algn="ctr"/>
            <a:endParaRPr lang="en-US" sz="1600" b="1" dirty="0" smtClean="0">
              <a:solidFill>
                <a:srgbClr val="002060"/>
              </a:solidFill>
              <a:latin typeface="Palatino Linotype" panose="02040502050505030304" pitchFamily="18" charset="0"/>
            </a:endParaRPr>
          </a:p>
          <a:p>
            <a:pPr algn="ctr"/>
            <a:r>
              <a:rPr lang="en-US" sz="2000" dirty="0" smtClean="0">
                <a:solidFill>
                  <a:srgbClr val="002060"/>
                </a:solidFill>
                <a:latin typeface="Palatino Linotype" panose="02040502050505030304" pitchFamily="18" charset="0"/>
                <a:hlinkClick r:id="rId3"/>
              </a:rPr>
              <a:t>budget@wcsdny.org</a:t>
            </a:r>
            <a:r>
              <a:rPr lang="en-US" sz="2000" dirty="0" smtClean="0">
                <a:solidFill>
                  <a:srgbClr val="002060"/>
                </a:solidFill>
                <a:latin typeface="Palatino Linotype" panose="02040502050505030304" pitchFamily="18" charset="0"/>
              </a:rPr>
              <a:t> is active </a:t>
            </a:r>
            <a:endParaRPr lang="en-US" sz="2000" dirty="0">
              <a:solidFill>
                <a:srgbClr val="002060"/>
              </a:solidFill>
              <a:latin typeface="Palatino Linotype" panose="02040502050505030304" pitchFamily="18" charset="0"/>
            </a:endParaRPr>
          </a:p>
          <a:p>
            <a:pPr algn="ctr"/>
            <a:r>
              <a:rPr lang="en-US" sz="2000" dirty="0" smtClean="0">
                <a:solidFill>
                  <a:srgbClr val="002060"/>
                </a:solidFill>
                <a:latin typeface="Palatino Linotype" panose="02040502050505030304" pitchFamily="18" charset="0"/>
              </a:rPr>
              <a:t>Please email the District with questions!</a:t>
            </a:r>
          </a:p>
          <a:p>
            <a:endParaRPr lang="en-US" sz="1600" dirty="0" smtClean="0">
              <a:solidFill>
                <a:srgbClr val="002060"/>
              </a:solidFill>
              <a:latin typeface="Palatino Linotype" panose="02040502050505030304" pitchFamily="18" charset="0"/>
            </a:endParaRPr>
          </a:p>
          <a:p>
            <a:pPr marL="285750" indent="-285750">
              <a:buFont typeface="Arial" panose="020B0604020202020204" pitchFamily="34" charset="0"/>
              <a:buChar char="•"/>
            </a:pPr>
            <a:r>
              <a:rPr lang="en-US" sz="1600" dirty="0" smtClean="0">
                <a:solidFill>
                  <a:srgbClr val="002060"/>
                </a:solidFill>
                <a:latin typeface="Palatino Linotype" panose="02040502050505030304" pitchFamily="18" charset="0"/>
              </a:rPr>
              <a:t>Presentations and Reports will be posted to BOE section of website</a:t>
            </a:r>
          </a:p>
          <a:p>
            <a:endParaRPr lang="en-US" sz="1600" dirty="0" smtClean="0">
              <a:solidFill>
                <a:srgbClr val="002060"/>
              </a:solidFill>
              <a:latin typeface="Palatino Linotype" panose="02040502050505030304" pitchFamily="18" charset="0"/>
            </a:endParaRPr>
          </a:p>
          <a:p>
            <a:pPr marL="285750" indent="-285750">
              <a:buFont typeface="Arial" panose="020B0604020202020204" pitchFamily="34" charset="0"/>
              <a:buChar char="•"/>
            </a:pPr>
            <a:r>
              <a:rPr lang="en-US" sz="1600" dirty="0" smtClean="0">
                <a:solidFill>
                  <a:srgbClr val="002060"/>
                </a:solidFill>
                <a:latin typeface="Palatino Linotype" panose="02040502050505030304" pitchFamily="18" charset="0"/>
              </a:rPr>
              <a:t>Continued work on refining estimates and confirming data</a:t>
            </a:r>
          </a:p>
          <a:p>
            <a:endParaRPr lang="en-US" sz="1600" dirty="0" smtClean="0">
              <a:solidFill>
                <a:srgbClr val="002060"/>
              </a:solidFill>
              <a:latin typeface="Palatino Linotype" panose="02040502050505030304" pitchFamily="18" charset="0"/>
            </a:endParaRPr>
          </a:p>
          <a:p>
            <a:pPr marL="285750" indent="-285750">
              <a:buFont typeface="Arial" panose="020B0604020202020204" pitchFamily="34" charset="0"/>
              <a:buChar char="•"/>
            </a:pPr>
            <a:r>
              <a:rPr lang="en-US" sz="1600" dirty="0" smtClean="0">
                <a:solidFill>
                  <a:srgbClr val="002060"/>
                </a:solidFill>
                <a:latin typeface="Palatino Linotype" panose="02040502050505030304" pitchFamily="18" charset="0"/>
              </a:rPr>
              <a:t>Evaluate BOE feedback for use in budget formulation</a:t>
            </a:r>
            <a:endParaRPr lang="en-US" sz="1600" dirty="0">
              <a:solidFill>
                <a:srgbClr val="002060"/>
              </a:solidFill>
              <a:latin typeface="Palatino Linotype" panose="02040502050505030304" pitchFamily="18" charset="0"/>
            </a:endParaRPr>
          </a:p>
        </p:txBody>
      </p:sp>
      <p:sp>
        <p:nvSpPr>
          <p:cNvPr id="6" name="Rectangle 5"/>
          <p:cNvSpPr/>
          <p:nvPr/>
        </p:nvSpPr>
        <p:spPr>
          <a:xfrm>
            <a:off x="4876800" y="1676400"/>
            <a:ext cx="4267200" cy="388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endParaRPr lang="en-US" dirty="0" smtClean="0">
              <a:solidFill>
                <a:schemeClr val="accent1">
                  <a:lumMod val="50000"/>
                </a:schemeClr>
              </a:solidFill>
              <a:latin typeface="Palatino Linotype" panose="02040502050505030304" pitchFamily="18" charset="0"/>
            </a:endParaRPr>
          </a:p>
          <a:p>
            <a:pPr marL="342900" indent="-342900">
              <a:buFont typeface="Arial" panose="020B0604020202020204" pitchFamily="34" charset="0"/>
              <a:buChar char="•"/>
            </a:pPr>
            <a:r>
              <a:rPr lang="en-US" dirty="0" smtClean="0">
                <a:solidFill>
                  <a:schemeClr val="accent1">
                    <a:lumMod val="50000"/>
                  </a:schemeClr>
                </a:solidFill>
                <a:latin typeface="Palatino Linotype" panose="02040502050505030304" pitchFamily="18" charset="0"/>
              </a:rPr>
              <a:t>3/14/16 Superintendent’s Budget  Presentation, Vehicle Replacement Plan Presentation &amp; State Aid presentation</a:t>
            </a:r>
          </a:p>
          <a:p>
            <a:pPr marL="342900" indent="-342900">
              <a:buFont typeface="Arial" panose="020B0604020202020204" pitchFamily="34" charset="0"/>
              <a:buChar char="•"/>
            </a:pPr>
            <a:endParaRPr lang="en-US" dirty="0" smtClean="0">
              <a:solidFill>
                <a:schemeClr val="accent1">
                  <a:lumMod val="50000"/>
                </a:schemeClr>
              </a:solidFill>
              <a:latin typeface="Palatino Linotype" panose="02040502050505030304" pitchFamily="18" charset="0"/>
            </a:endParaRPr>
          </a:p>
          <a:p>
            <a:pPr marL="342900" indent="-342900">
              <a:buFont typeface="Arial" panose="020B0604020202020204" pitchFamily="34" charset="0"/>
              <a:buChar char="•"/>
            </a:pPr>
            <a:endParaRPr lang="en-US" dirty="0">
              <a:solidFill>
                <a:schemeClr val="accent1">
                  <a:lumMod val="50000"/>
                </a:schemeClr>
              </a:solidFill>
              <a:latin typeface="Palatino Linotype" panose="02040502050505030304" pitchFamily="18" charset="0"/>
            </a:endParaRPr>
          </a:p>
          <a:p>
            <a:pPr marL="342900" indent="-342900">
              <a:buFont typeface="Arial" panose="020B0604020202020204" pitchFamily="34" charset="0"/>
              <a:buChar char="•"/>
            </a:pPr>
            <a:r>
              <a:rPr lang="en-US" dirty="0" smtClean="0">
                <a:solidFill>
                  <a:schemeClr val="accent1">
                    <a:lumMod val="50000"/>
                  </a:schemeClr>
                </a:solidFill>
                <a:latin typeface="Palatino Linotype" panose="02040502050505030304" pitchFamily="18" charset="0"/>
              </a:rPr>
              <a:t>4/19/16 Board of Education budget to be approved</a:t>
            </a:r>
          </a:p>
          <a:p>
            <a:pPr marL="342900" indent="-342900">
              <a:buFont typeface="Arial" panose="020B0604020202020204" pitchFamily="34" charset="0"/>
              <a:buChar char="•"/>
            </a:pPr>
            <a:endParaRPr lang="en-US" dirty="0" smtClean="0">
              <a:solidFill>
                <a:schemeClr val="accent1">
                  <a:lumMod val="50000"/>
                </a:schemeClr>
              </a:solidFill>
              <a:latin typeface="Palatino Linotype" panose="02040502050505030304" pitchFamily="18" charset="0"/>
            </a:endParaRPr>
          </a:p>
          <a:p>
            <a:pPr marL="342900" indent="-342900">
              <a:buFont typeface="Arial" panose="020B0604020202020204" pitchFamily="34" charset="0"/>
              <a:buChar char="•"/>
            </a:pPr>
            <a:endParaRPr lang="en-US" dirty="0">
              <a:solidFill>
                <a:schemeClr val="accent1">
                  <a:lumMod val="50000"/>
                </a:schemeClr>
              </a:solidFill>
              <a:latin typeface="Palatino Linotype" panose="02040502050505030304" pitchFamily="18" charset="0"/>
            </a:endParaRPr>
          </a:p>
          <a:p>
            <a:pPr marL="342900" indent="-342900">
              <a:buFont typeface="Arial" panose="020B0604020202020204" pitchFamily="34" charset="0"/>
              <a:buChar char="•"/>
            </a:pPr>
            <a:r>
              <a:rPr lang="en-US" dirty="0" smtClean="0">
                <a:solidFill>
                  <a:schemeClr val="accent1">
                    <a:lumMod val="50000"/>
                  </a:schemeClr>
                </a:solidFill>
                <a:latin typeface="Palatino Linotype" panose="02040502050505030304" pitchFamily="18" charset="0"/>
              </a:rPr>
              <a:t>5/3/16 NYS mandated budget hearing</a:t>
            </a:r>
            <a:endParaRPr lang="en-US" dirty="0">
              <a:solidFill>
                <a:schemeClr val="accent1">
                  <a:lumMod val="50000"/>
                </a:schemeClr>
              </a:solidFill>
              <a:latin typeface="Palatino Linotype" panose="02040502050505030304" pitchFamily="18" charset="0"/>
            </a:endParaRPr>
          </a:p>
        </p:txBody>
      </p:sp>
      <p:sp>
        <p:nvSpPr>
          <p:cNvPr id="7" name="Rectangle 6"/>
          <p:cNvSpPr/>
          <p:nvPr/>
        </p:nvSpPr>
        <p:spPr>
          <a:xfrm>
            <a:off x="0" y="5562600"/>
            <a:ext cx="9144000" cy="1295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800" dirty="0" smtClean="0">
                <a:latin typeface="Palatino Linotype" panose="02040502050505030304" pitchFamily="18" charset="0"/>
              </a:rPr>
              <a:t>Thank you for your time!</a:t>
            </a:r>
          </a:p>
          <a:p>
            <a:pPr algn="ctr"/>
            <a:r>
              <a:rPr lang="en-US" sz="2800" dirty="0" smtClean="0">
                <a:latin typeface="Palatino Linotype" panose="02040502050505030304" pitchFamily="18" charset="0"/>
              </a:rPr>
              <a:t>More information to follow</a:t>
            </a:r>
            <a:r>
              <a:rPr lang="en-US" sz="2800" dirty="0" smtClean="0">
                <a:latin typeface="Palatino Linotype" panose="02040502050505030304" pitchFamily="18" charset="0"/>
              </a:rPr>
              <a:t>!</a:t>
            </a:r>
            <a:endParaRPr lang="en-US" sz="2800" dirty="0">
              <a:latin typeface="Palatino Linotype" panose="02040502050505030304" pitchFamily="18" charset="0"/>
            </a:endParaRPr>
          </a:p>
        </p:txBody>
      </p:sp>
    </p:spTree>
    <p:extLst>
      <p:ext uri="{BB962C8B-B14F-4D97-AF65-F5344CB8AC3E}">
        <p14:creationId xmlns:p14="http://schemas.microsoft.com/office/powerpoint/2010/main" val="4125362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0" y="0"/>
            <a:ext cx="5334000" cy="6858000"/>
          </a:xfrm>
          <a:prstGeom prst="round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ln>
                  <a:solidFill>
                    <a:schemeClr val="tx2">
                      <a:lumMod val="50000"/>
                    </a:schemeClr>
                  </a:solidFill>
                </a:ln>
                <a:latin typeface="Palatino Linotype" pitchFamily="18" charset="0"/>
              </a:rPr>
              <a:t>WAPPINGERS CENTRAL SCHOOL DISTRICT</a:t>
            </a:r>
          </a:p>
          <a:p>
            <a:pPr algn="ctr"/>
            <a:endParaRPr lang="en-US" b="1" dirty="0" smtClean="0">
              <a:latin typeface="Palatino Linotype" pitchFamily="18" charset="0"/>
            </a:endParaRPr>
          </a:p>
          <a:p>
            <a:pPr algn="ct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alatino Linotype" pitchFamily="18" charset="0"/>
              </a:rPr>
              <a:t>Tax Cap &amp; State Aid </a:t>
            </a:r>
          </a:p>
          <a:p>
            <a:pPr algn="ct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alatino Linotype" pitchFamily="18" charset="0"/>
              </a:rPr>
              <a:t>2016-2017</a:t>
            </a:r>
          </a:p>
          <a:p>
            <a:pPr algn="ctr"/>
            <a:endParaRPr lang="en-US" b="1" dirty="0" smtClean="0">
              <a:latin typeface="Palatino Linotype" pitchFamily="18" charset="0"/>
            </a:endParaRPr>
          </a:p>
          <a:p>
            <a:pPr algn="ctr"/>
            <a:endParaRPr lang="en-US" b="1" dirty="0" smtClean="0">
              <a:latin typeface="Palatino Linotype" pitchFamily="18" charset="0"/>
            </a:endParaRPr>
          </a:p>
          <a:p>
            <a:pPr algn="ctr"/>
            <a:r>
              <a:rPr lang="en-US" sz="2000" dirty="0" smtClean="0">
                <a:solidFill>
                  <a:schemeClr val="bg1"/>
                </a:solidFill>
                <a:latin typeface="Palatino Linotype" pitchFamily="18" charset="0"/>
              </a:rPr>
              <a:t>Board of Education meeting</a:t>
            </a:r>
          </a:p>
          <a:p>
            <a:pPr algn="ctr"/>
            <a:r>
              <a:rPr lang="en-US" sz="2000" dirty="0" smtClean="0">
                <a:solidFill>
                  <a:schemeClr val="bg1"/>
                </a:solidFill>
                <a:latin typeface="Palatino Linotype" pitchFamily="18" charset="0"/>
              </a:rPr>
              <a:t>February 8, 2016</a:t>
            </a:r>
          </a:p>
          <a:p>
            <a:pPr algn="ctr"/>
            <a:endParaRPr lang="en-US" sz="2000" dirty="0" smtClean="0">
              <a:solidFill>
                <a:schemeClr val="bg1"/>
              </a:solidFill>
              <a:latin typeface="Palatino Linotype" pitchFamily="18" charset="0"/>
            </a:endParaRPr>
          </a:p>
          <a:p>
            <a:pPr algn="ctr"/>
            <a:endParaRPr lang="en-US" sz="2000" dirty="0">
              <a:solidFill>
                <a:schemeClr val="bg1"/>
              </a:solidFill>
              <a:latin typeface="Palatino Linotype" pitchFamily="18" charset="0"/>
            </a:endParaRPr>
          </a:p>
          <a:p>
            <a:pPr algn="ctr"/>
            <a:endParaRPr lang="en-US" sz="2000" dirty="0">
              <a:solidFill>
                <a:schemeClr val="bg1"/>
              </a:solidFill>
              <a:latin typeface="Palatino Linotype" pitchFamily="18" charset="0"/>
            </a:endParaRPr>
          </a:p>
          <a:p>
            <a:pPr algn="ctr"/>
            <a:r>
              <a:rPr lang="en-US" sz="2000" dirty="0" smtClean="0">
                <a:solidFill>
                  <a:schemeClr val="bg1"/>
                </a:solidFill>
                <a:latin typeface="Palatino Linotype" pitchFamily="18" charset="0"/>
              </a:rPr>
              <a:t>Jose </a:t>
            </a:r>
            <a:r>
              <a:rPr lang="en-US" sz="2000" dirty="0" smtClean="0">
                <a:solidFill>
                  <a:schemeClr val="bg1"/>
                </a:solidFill>
                <a:latin typeface="Palatino Linotype" pitchFamily="18" charset="0"/>
              </a:rPr>
              <a:t>Carrion, Superintendent of Schools</a:t>
            </a:r>
          </a:p>
          <a:p>
            <a:r>
              <a:rPr lang="en-US" sz="2000" dirty="0" smtClean="0">
                <a:solidFill>
                  <a:schemeClr val="bg1"/>
                </a:solidFill>
                <a:latin typeface="Palatino Linotype" pitchFamily="18" charset="0"/>
              </a:rPr>
              <a:t>Kristen Crandall, </a:t>
            </a:r>
          </a:p>
          <a:p>
            <a:r>
              <a:rPr lang="en-US" sz="2000" dirty="0">
                <a:solidFill>
                  <a:schemeClr val="bg1"/>
                </a:solidFill>
                <a:latin typeface="Palatino Linotype" pitchFamily="18" charset="0"/>
              </a:rPr>
              <a:t>	</a:t>
            </a:r>
            <a:r>
              <a:rPr lang="en-US" sz="2000" dirty="0" smtClean="0">
                <a:solidFill>
                  <a:schemeClr val="bg1"/>
                </a:solidFill>
                <a:latin typeface="Palatino Linotype" pitchFamily="18" charset="0"/>
              </a:rPr>
              <a:t>Executive Director of Finance &amp; 		Business Development</a:t>
            </a:r>
          </a:p>
        </p:txBody>
      </p:sp>
      <p:sp>
        <p:nvSpPr>
          <p:cNvPr id="2" name="Horizontal Scroll 1"/>
          <p:cNvSpPr/>
          <p:nvPr/>
        </p:nvSpPr>
        <p:spPr>
          <a:xfrm>
            <a:off x="5334000" y="0"/>
            <a:ext cx="3810000" cy="6858000"/>
          </a:xfrm>
          <a:prstGeom prst="horizontalScroll">
            <a:avLst/>
          </a:prstGeom>
          <a:gradFill>
            <a:gsLst>
              <a:gs pos="0">
                <a:schemeClr val="accent1">
                  <a:tint val="66000"/>
                  <a:satMod val="160000"/>
                </a:schemeClr>
              </a:gs>
              <a:gs pos="55000">
                <a:schemeClr val="accent1">
                  <a:tint val="44500"/>
                  <a:satMod val="160000"/>
                </a:schemeClr>
              </a:gs>
              <a:gs pos="100000">
                <a:schemeClr val="accent1">
                  <a:tint val="23500"/>
                  <a:satMod val="160000"/>
                </a:schemeClr>
              </a:gs>
            </a:gsLst>
            <a:lin ang="5400000" scaled="0"/>
          </a:gra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solidFill>
                  <a:srgbClr val="002060"/>
                </a:solidFill>
                <a:latin typeface="Palatino Linotype" panose="02040502050505030304" pitchFamily="18" charset="0"/>
              </a:rPr>
              <a:t>The mission of the </a:t>
            </a:r>
            <a:r>
              <a:rPr lang="en-US" dirty="0" err="1" smtClean="0">
                <a:solidFill>
                  <a:srgbClr val="002060"/>
                </a:solidFill>
                <a:latin typeface="Palatino Linotype" panose="02040502050505030304" pitchFamily="18" charset="0"/>
              </a:rPr>
              <a:t>Wappingers</a:t>
            </a:r>
            <a:r>
              <a:rPr lang="en-US" dirty="0" smtClean="0">
                <a:solidFill>
                  <a:srgbClr val="002060"/>
                </a:solidFill>
                <a:latin typeface="Palatino Linotype" panose="02040502050505030304" pitchFamily="18" charset="0"/>
              </a:rPr>
              <a:t> Central School District is to empower all of our students with the competencies and confidence to challenge themselves, to pursue their passions and to realize their potential while growing as responsible members of their community.</a:t>
            </a:r>
            <a:endParaRPr lang="en-US"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6797855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956816"/>
            <a:ext cx="4572000" cy="461665"/>
          </a:xfrm>
          <a:prstGeom prst="rect">
            <a:avLst/>
          </a:prstGeom>
        </p:spPr>
        <p:txBody>
          <a:bodyPr>
            <a:spAutoFit/>
          </a:bodyPr>
          <a:lstStyle/>
          <a:p>
            <a:pPr>
              <a:buFont typeface="Arial" pitchFamily="34" charset="0"/>
              <a:buChar char="•"/>
            </a:pPr>
            <a:endParaRPr lang="en-US" sz="2400" dirty="0">
              <a:solidFill>
                <a:srgbClr val="002060"/>
              </a:solidFill>
            </a:endParaRPr>
          </a:p>
        </p:txBody>
      </p:sp>
      <p:sp>
        <p:nvSpPr>
          <p:cNvPr id="3" name="Rectangle 2"/>
          <p:cNvSpPr/>
          <p:nvPr/>
        </p:nvSpPr>
        <p:spPr>
          <a:xfrm>
            <a:off x="0" y="0"/>
            <a:ext cx="3200400" cy="3581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alatino Linotype" panose="02040502050505030304" pitchFamily="18" charset="0"/>
              </a:rPr>
              <a:t>Tax Cap </a:t>
            </a:r>
            <a:endPar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alatino Linotype" panose="02040502050505030304" pitchFamily="18" charset="0"/>
            </a:endParaRPr>
          </a:p>
        </p:txBody>
      </p:sp>
      <p:sp>
        <p:nvSpPr>
          <p:cNvPr id="4" name="Rectangle 3"/>
          <p:cNvSpPr/>
          <p:nvPr/>
        </p:nvSpPr>
        <p:spPr>
          <a:xfrm>
            <a:off x="3200400" y="0"/>
            <a:ext cx="5943600"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smtClean="0">
              <a:solidFill>
                <a:schemeClr val="accent1">
                  <a:lumMod val="50000"/>
                </a:schemeClr>
              </a:solidFill>
              <a:latin typeface="Palatino Linotype" panose="02040502050505030304" pitchFamily="18" charset="0"/>
            </a:endParaRPr>
          </a:p>
          <a:p>
            <a:pPr algn="ctr"/>
            <a:r>
              <a:rPr lang="en-US" sz="3600" b="1" dirty="0" smtClean="0">
                <a:solidFill>
                  <a:schemeClr val="accent1">
                    <a:lumMod val="50000"/>
                  </a:schemeClr>
                </a:solidFill>
                <a:latin typeface="Palatino Linotype" panose="02040502050505030304" pitchFamily="18" charset="0"/>
              </a:rPr>
              <a:t>Tax Cap Factor for </a:t>
            </a:r>
          </a:p>
          <a:p>
            <a:pPr algn="ctr"/>
            <a:r>
              <a:rPr lang="en-US" sz="3600" b="1" dirty="0" smtClean="0">
                <a:solidFill>
                  <a:schemeClr val="accent1">
                    <a:lumMod val="50000"/>
                  </a:schemeClr>
                </a:solidFill>
                <a:latin typeface="Palatino Linotype" panose="02040502050505030304" pitchFamily="18" charset="0"/>
              </a:rPr>
              <a:t>2016-2017 is .12%</a:t>
            </a:r>
            <a:endParaRPr lang="en-US" sz="1900" b="1" dirty="0">
              <a:solidFill>
                <a:schemeClr val="accent1">
                  <a:lumMod val="50000"/>
                </a:schemeClr>
              </a:solidFill>
              <a:latin typeface="Palatino Linotype" panose="02040502050505030304" pitchFamily="18" charset="0"/>
            </a:endParaRPr>
          </a:p>
          <a:p>
            <a:endParaRPr lang="en-US" sz="2000" dirty="0" smtClean="0">
              <a:solidFill>
                <a:schemeClr val="tx1"/>
              </a:solidFill>
              <a:latin typeface="Palatino Linotype" panose="02040502050505030304" pitchFamily="18" charset="0"/>
            </a:endParaRPr>
          </a:p>
          <a:p>
            <a:endParaRPr lang="en-US" sz="2000" dirty="0">
              <a:solidFill>
                <a:schemeClr val="tx1"/>
              </a:solidFill>
              <a:latin typeface="Palatino Linotype" panose="02040502050505030304" pitchFamily="18" charset="0"/>
            </a:endParaRPr>
          </a:p>
          <a:p>
            <a:r>
              <a:rPr lang="en-US" sz="2000" dirty="0" smtClean="0">
                <a:solidFill>
                  <a:schemeClr val="tx1"/>
                </a:solidFill>
                <a:latin typeface="Palatino Linotype" panose="02040502050505030304" pitchFamily="18" charset="0"/>
              </a:rPr>
              <a:t>WCSD </a:t>
            </a:r>
            <a:r>
              <a:rPr lang="en-US" sz="2000" dirty="0">
                <a:solidFill>
                  <a:schemeClr val="tx1"/>
                </a:solidFill>
                <a:latin typeface="Palatino Linotype" panose="02040502050505030304" pitchFamily="18" charset="0"/>
              </a:rPr>
              <a:t>has confirmed a tax levy number based on the factor released in early </a:t>
            </a:r>
            <a:r>
              <a:rPr lang="en-US" sz="2000" dirty="0" smtClean="0">
                <a:solidFill>
                  <a:schemeClr val="tx1"/>
                </a:solidFill>
                <a:latin typeface="Palatino Linotype" panose="02040502050505030304" pitchFamily="18" charset="0"/>
              </a:rPr>
              <a:t>February.</a:t>
            </a:r>
          </a:p>
          <a:p>
            <a:endParaRPr lang="en-US" sz="2000" dirty="0" smtClean="0">
              <a:solidFill>
                <a:schemeClr val="tx1"/>
              </a:solidFill>
              <a:latin typeface="Palatino Linotype" panose="02040502050505030304" pitchFamily="18" charset="0"/>
            </a:endParaRPr>
          </a:p>
          <a:p>
            <a:r>
              <a:rPr lang="en-US" sz="2000" dirty="0" smtClean="0">
                <a:solidFill>
                  <a:schemeClr val="tx1"/>
                </a:solidFill>
                <a:latin typeface="Palatino Linotype" panose="02040502050505030304" pitchFamily="18" charset="0"/>
              </a:rPr>
              <a:t>This </a:t>
            </a:r>
            <a:r>
              <a:rPr lang="en-US" sz="2000" dirty="0">
                <a:solidFill>
                  <a:schemeClr val="tx1"/>
                </a:solidFill>
                <a:latin typeface="Palatino Linotype" panose="02040502050505030304" pitchFamily="18" charset="0"/>
              </a:rPr>
              <a:t>percentage increase has a significant impact on the District’s budget </a:t>
            </a:r>
            <a:r>
              <a:rPr lang="en-US" sz="2000" dirty="0" smtClean="0">
                <a:solidFill>
                  <a:schemeClr val="tx1"/>
                </a:solidFill>
                <a:latin typeface="Palatino Linotype" panose="02040502050505030304" pitchFamily="18" charset="0"/>
              </a:rPr>
              <a:t>preparations.</a:t>
            </a:r>
            <a:endParaRPr lang="en-US" sz="2000" dirty="0">
              <a:solidFill>
                <a:schemeClr val="tx1"/>
              </a:solidFill>
              <a:latin typeface="Palatino Linotype" panose="02040502050505030304" pitchFamily="18" charset="0"/>
            </a:endParaRPr>
          </a:p>
          <a:p>
            <a:endParaRPr lang="en-US" sz="2000" dirty="0" smtClean="0">
              <a:solidFill>
                <a:schemeClr val="tx1"/>
              </a:solidFill>
              <a:latin typeface="Palatino Linotype" panose="02040502050505030304" pitchFamily="18" charset="0"/>
            </a:endParaRPr>
          </a:p>
          <a:p>
            <a:r>
              <a:rPr lang="en-US" sz="2000" dirty="0" smtClean="0">
                <a:solidFill>
                  <a:schemeClr val="tx1"/>
                </a:solidFill>
                <a:latin typeface="Palatino Linotype" panose="02040502050505030304" pitchFamily="18" charset="0"/>
              </a:rPr>
              <a:t>The District’s tax levy continues to be within the allowable limit for 2016-2017.</a:t>
            </a:r>
            <a:endParaRPr lang="en-US" sz="2000" dirty="0">
              <a:solidFill>
                <a:schemeClr val="tx1"/>
              </a:solidFill>
              <a:latin typeface="Palatino Linotype" panose="02040502050505030304" pitchFamily="18" charset="0"/>
            </a:endParaRPr>
          </a:p>
          <a:p>
            <a:endParaRPr lang="en-US" sz="1900" b="1" dirty="0" smtClean="0">
              <a:solidFill>
                <a:schemeClr val="accent1">
                  <a:lumMod val="50000"/>
                </a:schemeClr>
              </a:solidFill>
              <a:latin typeface="Palatino Linotype" panose="02040502050505030304" pitchFamily="18" charset="0"/>
            </a:endParaRPr>
          </a:p>
          <a:p>
            <a:endParaRPr lang="en-US" sz="2000" dirty="0">
              <a:solidFill>
                <a:schemeClr val="tx1"/>
              </a:solidFill>
              <a:latin typeface="Palatino Linotype" panose="02040502050505030304" pitchFamily="18" charset="0"/>
            </a:endParaRPr>
          </a:p>
          <a:p>
            <a:endParaRPr lang="en-US" sz="1900" b="1" dirty="0">
              <a:solidFill>
                <a:schemeClr val="accent1">
                  <a:lumMod val="50000"/>
                </a:schemeClr>
              </a:solidFill>
              <a:latin typeface="Palatino Linotype" panose="02040502050505030304" pitchFamily="18" charset="0"/>
            </a:endParaRPr>
          </a:p>
          <a:p>
            <a:endParaRPr lang="en-US" sz="1900" b="1" dirty="0" smtClean="0">
              <a:solidFill>
                <a:schemeClr val="accent1">
                  <a:lumMod val="50000"/>
                </a:schemeClr>
              </a:solidFill>
              <a:latin typeface="Palatino Linotype" panose="02040502050505030304" pitchFamily="18" charset="0"/>
            </a:endParaRPr>
          </a:p>
          <a:p>
            <a:endParaRPr lang="en-US" sz="1900" b="1" dirty="0">
              <a:solidFill>
                <a:schemeClr val="accent1">
                  <a:lumMod val="50000"/>
                </a:schemeClr>
              </a:solidFill>
              <a:latin typeface="Palatino Linotype" panose="02040502050505030304" pitchFamily="18" charset="0"/>
            </a:endParaRPr>
          </a:p>
          <a:p>
            <a:endParaRPr lang="en-US" sz="1900" b="1" dirty="0" smtClean="0">
              <a:solidFill>
                <a:schemeClr val="accent1">
                  <a:lumMod val="50000"/>
                </a:schemeClr>
              </a:solidFill>
              <a:latin typeface="Palatino Linotype" panose="02040502050505030304" pitchFamily="18" charset="0"/>
            </a:endParaRPr>
          </a:p>
          <a:p>
            <a:endParaRPr lang="en-US" sz="1900" b="1" dirty="0">
              <a:solidFill>
                <a:schemeClr val="accent1">
                  <a:lumMod val="50000"/>
                </a:schemeClr>
              </a:solidFill>
              <a:latin typeface="Palatino Linotype" panose="02040502050505030304" pitchFamily="18" charset="0"/>
            </a:endParaRPr>
          </a:p>
          <a:p>
            <a:endParaRPr lang="en-US" sz="1900" b="1" dirty="0" smtClean="0">
              <a:solidFill>
                <a:schemeClr val="accent1">
                  <a:lumMod val="50000"/>
                </a:schemeClr>
              </a:solidFill>
              <a:latin typeface="Palatino Linotype" panose="02040502050505030304" pitchFamily="18" charset="0"/>
            </a:endParaRPr>
          </a:p>
          <a:p>
            <a:endParaRPr lang="en-US" sz="2000" dirty="0">
              <a:solidFill>
                <a:schemeClr val="tx1"/>
              </a:solidFill>
              <a:latin typeface="Palatino Linotype" panose="02040502050505030304" pitchFamily="18" charset="0"/>
            </a:endParaRPr>
          </a:p>
          <a:p>
            <a:endParaRPr lang="en-US" sz="2000" dirty="0" smtClean="0">
              <a:solidFill>
                <a:schemeClr val="tx1"/>
              </a:solidFill>
              <a:latin typeface="Palatino Linotype" panose="02040502050505030304" pitchFamily="18" charset="0"/>
            </a:endParaRPr>
          </a:p>
        </p:txBody>
      </p:sp>
      <p:sp>
        <p:nvSpPr>
          <p:cNvPr id="5" name="Rectangle 4"/>
          <p:cNvSpPr/>
          <p:nvPr/>
        </p:nvSpPr>
        <p:spPr>
          <a:xfrm>
            <a:off x="0" y="3581400"/>
            <a:ext cx="3200400" cy="32766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Monotype Corsiva" panose="03010101010201010101" pitchFamily="66" charset="0"/>
              </a:rPr>
              <a:t> </a:t>
            </a:r>
            <a:r>
              <a:rPr lang="en-US" sz="2400" dirty="0">
                <a:solidFill>
                  <a:schemeClr val="tx1"/>
                </a:solidFill>
                <a:latin typeface="Monotype Corsiva" panose="03010101010201010101" pitchFamily="66" charset="0"/>
              </a:rPr>
              <a:t>We believe the health and quality of a community are dependent on the responsible contributions of all its members.</a:t>
            </a:r>
          </a:p>
          <a:p>
            <a:pPr algn="ctr"/>
            <a:endParaRPr lang="en-US" sz="2400" dirty="0">
              <a:solidFill>
                <a:schemeClr val="tx1"/>
              </a:solidFill>
              <a:latin typeface="Monotype Corsiva" panose="03010101010201010101" pitchFamily="66"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831828949"/>
              </p:ext>
            </p:extLst>
          </p:nvPr>
        </p:nvGraphicFramePr>
        <p:xfrm>
          <a:off x="3200400" y="4343400"/>
          <a:ext cx="5943600" cy="2514599"/>
        </p:xfrm>
        <a:graphic>
          <a:graphicData uri="http://schemas.openxmlformats.org/drawingml/2006/table">
            <a:tbl>
              <a:tblPr firstRow="1" bandRow="1">
                <a:tableStyleId>{5C22544A-7EE6-4342-B048-85BDC9FD1C3A}</a:tableStyleId>
              </a:tblPr>
              <a:tblGrid>
                <a:gridCol w="1485900"/>
                <a:gridCol w="1257300"/>
                <a:gridCol w="1524000"/>
                <a:gridCol w="1676400"/>
              </a:tblGrid>
              <a:tr h="871965">
                <a:tc>
                  <a:txBody>
                    <a:bodyPr/>
                    <a:lstStyle/>
                    <a:p>
                      <a:r>
                        <a:rPr lang="en-US" dirty="0" smtClean="0">
                          <a:latin typeface="Palatino Linotype" panose="02040502050505030304" pitchFamily="18" charset="0"/>
                        </a:rPr>
                        <a:t>Year</a:t>
                      </a:r>
                      <a:endParaRPr lang="en-US" dirty="0">
                        <a:latin typeface="Palatino Linotype" panose="02040502050505030304" pitchFamily="18" charset="0"/>
                      </a:endParaRPr>
                    </a:p>
                  </a:txBody>
                  <a:tcPr/>
                </a:tc>
                <a:tc>
                  <a:txBody>
                    <a:bodyPr/>
                    <a:lstStyle/>
                    <a:p>
                      <a:r>
                        <a:rPr lang="en-US" dirty="0" smtClean="0">
                          <a:latin typeface="Palatino Linotype" panose="02040502050505030304" pitchFamily="18" charset="0"/>
                        </a:rPr>
                        <a:t>Tax Cap Factor</a:t>
                      </a:r>
                      <a:endParaRPr lang="en-US" dirty="0">
                        <a:latin typeface="Palatino Linotype" panose="02040502050505030304" pitchFamily="18" charset="0"/>
                      </a:endParaRPr>
                    </a:p>
                  </a:txBody>
                  <a:tcPr/>
                </a:tc>
                <a:tc>
                  <a:txBody>
                    <a:bodyPr/>
                    <a:lstStyle/>
                    <a:p>
                      <a:r>
                        <a:rPr lang="en-US" dirty="0" smtClean="0">
                          <a:latin typeface="Palatino Linotype" panose="02040502050505030304" pitchFamily="18" charset="0"/>
                        </a:rPr>
                        <a:t>Exclusions</a:t>
                      </a:r>
                      <a:endParaRPr lang="en-US" dirty="0">
                        <a:latin typeface="Palatino Linotype" panose="02040502050505030304" pitchFamily="18" charset="0"/>
                      </a:endParaRPr>
                    </a:p>
                  </a:txBody>
                  <a:tcPr/>
                </a:tc>
                <a:tc>
                  <a:txBody>
                    <a:bodyPr/>
                    <a:lstStyle/>
                    <a:p>
                      <a:r>
                        <a:rPr lang="en-US" dirty="0" smtClean="0">
                          <a:latin typeface="Palatino Linotype" panose="02040502050505030304" pitchFamily="18" charset="0"/>
                        </a:rPr>
                        <a:t>Allowable Tax Levy</a:t>
                      </a:r>
                      <a:endParaRPr lang="en-US" dirty="0">
                        <a:latin typeface="Palatino Linotype" panose="02040502050505030304" pitchFamily="18" charset="0"/>
                      </a:endParaRPr>
                    </a:p>
                  </a:txBody>
                  <a:tcPr/>
                </a:tc>
              </a:tr>
              <a:tr h="445166">
                <a:tc>
                  <a:txBody>
                    <a:bodyPr/>
                    <a:lstStyle/>
                    <a:p>
                      <a:r>
                        <a:rPr lang="en-US" dirty="0" smtClean="0">
                          <a:latin typeface="Palatino Linotype" panose="02040502050505030304" pitchFamily="18" charset="0"/>
                        </a:rPr>
                        <a:t>2013-2014</a:t>
                      </a:r>
                      <a:endParaRPr lang="en-US" dirty="0">
                        <a:latin typeface="Palatino Linotype" panose="02040502050505030304" pitchFamily="18" charset="0"/>
                      </a:endParaRPr>
                    </a:p>
                  </a:txBody>
                  <a:tcPr/>
                </a:tc>
                <a:tc>
                  <a:txBody>
                    <a:bodyPr/>
                    <a:lstStyle/>
                    <a:p>
                      <a:r>
                        <a:rPr lang="en-US" dirty="0" smtClean="0">
                          <a:latin typeface="Palatino Linotype" panose="02040502050505030304" pitchFamily="18" charset="0"/>
                        </a:rPr>
                        <a:t>2.0%</a:t>
                      </a:r>
                      <a:endParaRPr lang="en-US" dirty="0">
                        <a:latin typeface="Palatino Linotype" panose="02040502050505030304" pitchFamily="18" charset="0"/>
                      </a:endParaRPr>
                    </a:p>
                  </a:txBody>
                  <a:tcPr/>
                </a:tc>
                <a:tc>
                  <a:txBody>
                    <a:bodyPr/>
                    <a:lstStyle/>
                    <a:p>
                      <a:r>
                        <a:rPr lang="en-US" dirty="0" smtClean="0">
                          <a:latin typeface="Palatino Linotype" panose="02040502050505030304" pitchFamily="18" charset="0"/>
                        </a:rPr>
                        <a:t>$5,679,574</a:t>
                      </a:r>
                      <a:endParaRPr lang="en-US" dirty="0">
                        <a:latin typeface="Palatino Linotype" panose="02040502050505030304" pitchFamily="18" charset="0"/>
                      </a:endParaRPr>
                    </a:p>
                  </a:txBody>
                  <a:tcPr/>
                </a:tc>
                <a:tc>
                  <a:txBody>
                    <a:bodyPr/>
                    <a:lstStyle/>
                    <a:p>
                      <a:r>
                        <a:rPr lang="en-US" dirty="0" smtClean="0">
                          <a:latin typeface="Palatino Linotype" panose="02040502050505030304" pitchFamily="18" charset="0"/>
                        </a:rPr>
                        <a:t>$145,068,860</a:t>
                      </a:r>
                      <a:endParaRPr lang="en-US" dirty="0">
                        <a:latin typeface="Palatino Linotype" panose="02040502050505030304" pitchFamily="18" charset="0"/>
                      </a:endParaRPr>
                    </a:p>
                  </a:txBody>
                  <a:tcPr/>
                </a:tc>
              </a:tr>
              <a:tr h="399156">
                <a:tc>
                  <a:txBody>
                    <a:bodyPr/>
                    <a:lstStyle/>
                    <a:p>
                      <a:r>
                        <a:rPr lang="en-US" dirty="0" smtClean="0">
                          <a:latin typeface="Palatino Linotype" panose="02040502050505030304" pitchFamily="18" charset="0"/>
                        </a:rPr>
                        <a:t>2014-2015</a:t>
                      </a:r>
                      <a:endParaRPr lang="en-US" dirty="0">
                        <a:latin typeface="Palatino Linotype" panose="02040502050505030304" pitchFamily="18" charset="0"/>
                      </a:endParaRPr>
                    </a:p>
                  </a:txBody>
                  <a:tcPr/>
                </a:tc>
                <a:tc>
                  <a:txBody>
                    <a:bodyPr/>
                    <a:lstStyle/>
                    <a:p>
                      <a:r>
                        <a:rPr lang="en-US" dirty="0" smtClean="0">
                          <a:latin typeface="Palatino Linotype" panose="02040502050505030304" pitchFamily="18" charset="0"/>
                        </a:rPr>
                        <a:t>1.46%</a:t>
                      </a:r>
                      <a:endParaRPr lang="en-US" dirty="0">
                        <a:latin typeface="Palatino Linotype" panose="02040502050505030304" pitchFamily="18" charset="0"/>
                      </a:endParaRPr>
                    </a:p>
                  </a:txBody>
                  <a:tcPr/>
                </a:tc>
                <a:tc>
                  <a:txBody>
                    <a:bodyPr/>
                    <a:lstStyle/>
                    <a:p>
                      <a:r>
                        <a:rPr lang="en-US" dirty="0" smtClean="0">
                          <a:latin typeface="Palatino Linotype" panose="02040502050505030304" pitchFamily="18" charset="0"/>
                        </a:rPr>
                        <a:t>$4,197,714</a:t>
                      </a:r>
                      <a:endParaRPr lang="en-US" dirty="0">
                        <a:latin typeface="Palatino Linotype" panose="02040502050505030304" pitchFamily="18" charset="0"/>
                      </a:endParaRPr>
                    </a:p>
                  </a:txBody>
                  <a:tcPr/>
                </a:tc>
                <a:tc>
                  <a:txBody>
                    <a:bodyPr/>
                    <a:lstStyle/>
                    <a:p>
                      <a:r>
                        <a:rPr lang="en-US" dirty="0" smtClean="0">
                          <a:latin typeface="Palatino Linotype" panose="02040502050505030304" pitchFamily="18" charset="0"/>
                        </a:rPr>
                        <a:t>$148,346,390</a:t>
                      </a:r>
                      <a:endParaRPr lang="en-US" dirty="0">
                        <a:latin typeface="Palatino Linotype" panose="02040502050505030304" pitchFamily="18" charset="0"/>
                      </a:endParaRPr>
                    </a:p>
                  </a:txBody>
                  <a:tcPr/>
                </a:tc>
              </a:tr>
              <a:tr h="399156">
                <a:tc>
                  <a:txBody>
                    <a:bodyPr/>
                    <a:lstStyle/>
                    <a:p>
                      <a:r>
                        <a:rPr lang="en-US" dirty="0" smtClean="0">
                          <a:latin typeface="Palatino Linotype" panose="02040502050505030304" pitchFamily="18" charset="0"/>
                        </a:rPr>
                        <a:t>2015-2016</a:t>
                      </a:r>
                      <a:endParaRPr lang="en-US" dirty="0">
                        <a:latin typeface="Palatino Linotype" panose="02040502050505030304" pitchFamily="18" charset="0"/>
                      </a:endParaRPr>
                    </a:p>
                  </a:txBody>
                  <a:tcPr/>
                </a:tc>
                <a:tc>
                  <a:txBody>
                    <a:bodyPr/>
                    <a:lstStyle/>
                    <a:p>
                      <a:r>
                        <a:rPr lang="en-US" dirty="0" smtClean="0">
                          <a:latin typeface="Palatino Linotype" panose="02040502050505030304" pitchFamily="18" charset="0"/>
                        </a:rPr>
                        <a:t>1.62%</a:t>
                      </a:r>
                      <a:endParaRPr lang="en-US" dirty="0">
                        <a:latin typeface="Palatino Linotype" panose="02040502050505030304" pitchFamily="18" charset="0"/>
                      </a:endParaRPr>
                    </a:p>
                  </a:txBody>
                  <a:tcPr/>
                </a:tc>
                <a:tc>
                  <a:txBody>
                    <a:bodyPr/>
                    <a:lstStyle/>
                    <a:p>
                      <a:r>
                        <a:rPr lang="en-US" dirty="0" smtClean="0">
                          <a:latin typeface="Palatino Linotype" panose="02040502050505030304" pitchFamily="18" charset="0"/>
                        </a:rPr>
                        <a:t>$2,712,400</a:t>
                      </a:r>
                      <a:endParaRPr lang="en-US" dirty="0">
                        <a:latin typeface="Palatino Linotype" panose="02040502050505030304" pitchFamily="18" charset="0"/>
                      </a:endParaRPr>
                    </a:p>
                  </a:txBody>
                  <a:tcPr/>
                </a:tc>
                <a:tc>
                  <a:txBody>
                    <a:bodyPr/>
                    <a:lstStyle/>
                    <a:p>
                      <a:r>
                        <a:rPr lang="en-US" dirty="0" smtClean="0">
                          <a:latin typeface="Palatino Linotype" panose="02040502050505030304" pitchFamily="18" charset="0"/>
                        </a:rPr>
                        <a:t>$150,212,437</a:t>
                      </a:r>
                      <a:endParaRPr lang="en-US" dirty="0">
                        <a:latin typeface="Palatino Linotype" panose="02040502050505030304" pitchFamily="18" charset="0"/>
                      </a:endParaRPr>
                    </a:p>
                  </a:txBody>
                  <a:tcPr/>
                </a:tc>
              </a:tr>
              <a:tr h="399156">
                <a:tc>
                  <a:txBody>
                    <a:bodyPr/>
                    <a:lstStyle/>
                    <a:p>
                      <a:r>
                        <a:rPr lang="en-US" dirty="0" smtClean="0">
                          <a:latin typeface="Palatino Linotype" panose="02040502050505030304" pitchFamily="18" charset="0"/>
                        </a:rPr>
                        <a:t>2016-2017</a:t>
                      </a:r>
                      <a:endParaRPr lang="en-US" dirty="0">
                        <a:latin typeface="Palatino Linotype" panose="02040502050505030304" pitchFamily="18" charset="0"/>
                      </a:endParaRPr>
                    </a:p>
                  </a:txBody>
                  <a:tcPr/>
                </a:tc>
                <a:tc>
                  <a:txBody>
                    <a:bodyPr/>
                    <a:lstStyle/>
                    <a:p>
                      <a:r>
                        <a:rPr lang="en-US" dirty="0" smtClean="0">
                          <a:latin typeface="Palatino Linotype" panose="02040502050505030304" pitchFamily="18" charset="0"/>
                        </a:rPr>
                        <a:t>.12%</a:t>
                      </a:r>
                      <a:endParaRPr lang="en-US" dirty="0">
                        <a:latin typeface="Palatino Linotype" panose="02040502050505030304" pitchFamily="18" charset="0"/>
                      </a:endParaRPr>
                    </a:p>
                  </a:txBody>
                  <a:tcPr/>
                </a:tc>
                <a:tc>
                  <a:txBody>
                    <a:bodyPr/>
                    <a:lstStyle/>
                    <a:p>
                      <a:r>
                        <a:rPr lang="en-US" dirty="0" smtClean="0">
                          <a:latin typeface="Palatino Linotype" panose="02040502050505030304" pitchFamily="18" charset="0"/>
                        </a:rPr>
                        <a:t>$4,628,384</a:t>
                      </a:r>
                      <a:endParaRPr lang="en-US" dirty="0">
                        <a:latin typeface="Palatino Linotype" panose="02040502050505030304" pitchFamily="18" charset="0"/>
                      </a:endParaRPr>
                    </a:p>
                  </a:txBody>
                  <a:tcPr/>
                </a:tc>
                <a:tc>
                  <a:txBody>
                    <a:bodyPr/>
                    <a:lstStyle/>
                    <a:p>
                      <a:r>
                        <a:rPr lang="en-US" dirty="0" smtClean="0">
                          <a:latin typeface="Palatino Linotype" panose="02040502050505030304" pitchFamily="18" charset="0"/>
                        </a:rPr>
                        <a:t>$159,438,539</a:t>
                      </a:r>
                      <a:endParaRPr lang="en-US" dirty="0">
                        <a:latin typeface="Palatino Linotype" panose="02040502050505030304" pitchFamily="18" charset="0"/>
                      </a:endParaRPr>
                    </a:p>
                  </a:txBody>
                  <a:tcPr/>
                </a:tc>
              </a:tr>
            </a:tbl>
          </a:graphicData>
        </a:graphic>
      </p:graphicFrame>
    </p:spTree>
    <p:extLst>
      <p:ext uri="{BB962C8B-B14F-4D97-AF65-F5344CB8AC3E}">
        <p14:creationId xmlns:p14="http://schemas.microsoft.com/office/powerpoint/2010/main" val="2003838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956816"/>
            <a:ext cx="4572000" cy="461665"/>
          </a:xfrm>
          <a:prstGeom prst="rect">
            <a:avLst/>
          </a:prstGeom>
        </p:spPr>
        <p:txBody>
          <a:bodyPr>
            <a:spAutoFit/>
          </a:bodyPr>
          <a:lstStyle/>
          <a:p>
            <a:pPr>
              <a:buFont typeface="Arial" pitchFamily="34" charset="0"/>
              <a:buChar char="•"/>
            </a:pPr>
            <a:endParaRPr lang="en-US" sz="2400" dirty="0">
              <a:solidFill>
                <a:srgbClr val="002060"/>
              </a:solidFill>
            </a:endParaRPr>
          </a:p>
        </p:txBody>
      </p:sp>
      <p:sp>
        <p:nvSpPr>
          <p:cNvPr id="3" name="Rectangle 2"/>
          <p:cNvSpPr/>
          <p:nvPr/>
        </p:nvSpPr>
        <p:spPr>
          <a:xfrm>
            <a:off x="0" y="0"/>
            <a:ext cx="3200400" cy="3581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alatino Linotype" panose="02040502050505030304" pitchFamily="18" charset="0"/>
              </a:rPr>
              <a:t>Tax Cap</a:t>
            </a:r>
            <a:endPar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alatino Linotype" panose="02040502050505030304" pitchFamily="18" charset="0"/>
            </a:endParaRPr>
          </a:p>
        </p:txBody>
      </p:sp>
      <p:sp>
        <p:nvSpPr>
          <p:cNvPr id="4" name="Rectangle 3"/>
          <p:cNvSpPr/>
          <p:nvPr/>
        </p:nvSpPr>
        <p:spPr>
          <a:xfrm>
            <a:off x="3200400" y="0"/>
            <a:ext cx="5943600"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accent1">
                    <a:lumMod val="50000"/>
                  </a:schemeClr>
                </a:solidFill>
                <a:latin typeface="Palatino Linotype" panose="02040502050505030304" pitchFamily="18" charset="0"/>
              </a:rPr>
              <a:t>2016-2017 </a:t>
            </a:r>
          </a:p>
          <a:p>
            <a:pPr algn="ctr"/>
            <a:endParaRPr lang="en-US" sz="3600" b="1" dirty="0">
              <a:solidFill>
                <a:schemeClr val="accent1">
                  <a:lumMod val="50000"/>
                </a:schemeClr>
              </a:solidFill>
              <a:latin typeface="Palatino Linotype" panose="02040502050505030304" pitchFamily="18" charset="0"/>
            </a:endParaRPr>
          </a:p>
          <a:p>
            <a:pPr algn="r"/>
            <a:r>
              <a:rPr lang="en-US" sz="2000" dirty="0" smtClean="0">
                <a:solidFill>
                  <a:schemeClr val="tx1"/>
                </a:solidFill>
                <a:latin typeface="Palatino Linotype" panose="02040502050505030304" pitchFamily="18" charset="0"/>
              </a:rPr>
              <a:t>Global Foundries purchased the IBM property in East Fishkill.  The District had a Payment In Lieu of Taxes (PILOT) agreement with IBM.</a:t>
            </a:r>
          </a:p>
          <a:p>
            <a:pPr algn="r"/>
            <a:endParaRPr lang="en-US" sz="2000" dirty="0">
              <a:solidFill>
                <a:schemeClr val="tx1"/>
              </a:solidFill>
              <a:latin typeface="Palatino Linotype" panose="02040502050505030304" pitchFamily="18" charset="0"/>
            </a:endParaRPr>
          </a:p>
          <a:p>
            <a:pPr algn="r"/>
            <a:r>
              <a:rPr lang="en-US" sz="2000" dirty="0" smtClean="0">
                <a:solidFill>
                  <a:schemeClr val="tx1"/>
                </a:solidFill>
                <a:latin typeface="Palatino Linotype" panose="02040502050505030304" pitchFamily="18" charset="0"/>
              </a:rPr>
              <a:t>When Global Foundries purchased the property the property was returned to the tax rolls.</a:t>
            </a:r>
          </a:p>
          <a:p>
            <a:pPr algn="r"/>
            <a:endParaRPr lang="en-US" sz="2000" dirty="0">
              <a:solidFill>
                <a:schemeClr val="tx1"/>
              </a:solidFill>
              <a:latin typeface="Palatino Linotype" panose="02040502050505030304" pitchFamily="18" charset="0"/>
            </a:endParaRPr>
          </a:p>
          <a:p>
            <a:pPr algn="ctr"/>
            <a:r>
              <a:rPr lang="en-US" sz="2400" u="sng" dirty="0" smtClean="0">
                <a:solidFill>
                  <a:schemeClr val="tx1"/>
                </a:solidFill>
                <a:latin typeface="Palatino Linotype" panose="02040502050505030304" pitchFamily="18" charset="0"/>
              </a:rPr>
              <a:t>What did this mean for WCSD?</a:t>
            </a:r>
          </a:p>
          <a:p>
            <a:pPr algn="r"/>
            <a:endParaRPr lang="en-US" sz="2000" dirty="0">
              <a:solidFill>
                <a:schemeClr val="tx1"/>
              </a:solidFill>
              <a:latin typeface="Palatino Linotype" panose="02040502050505030304" pitchFamily="18" charset="0"/>
            </a:endParaRPr>
          </a:p>
          <a:p>
            <a:pPr algn="r"/>
            <a:r>
              <a:rPr lang="en-US" sz="2000" dirty="0" smtClean="0">
                <a:solidFill>
                  <a:schemeClr val="tx1"/>
                </a:solidFill>
                <a:latin typeface="Palatino Linotype" panose="02040502050505030304" pitchFamily="18" charset="0"/>
              </a:rPr>
              <a:t>Tax cap calculation affected as the taxes to be collected are higher and the PILOT no longer exists.</a:t>
            </a:r>
          </a:p>
          <a:p>
            <a:pPr algn="r"/>
            <a:endParaRPr lang="en-US" sz="2000" dirty="0">
              <a:solidFill>
                <a:schemeClr val="tx1"/>
              </a:solidFill>
              <a:latin typeface="Palatino Linotype" panose="02040502050505030304" pitchFamily="18" charset="0"/>
            </a:endParaRPr>
          </a:p>
          <a:p>
            <a:pPr algn="r"/>
            <a:r>
              <a:rPr lang="en-US" sz="2000" dirty="0" smtClean="0">
                <a:solidFill>
                  <a:schemeClr val="tx1"/>
                </a:solidFill>
                <a:latin typeface="Palatino Linotype" panose="02040502050505030304" pitchFamily="18" charset="0"/>
              </a:rPr>
              <a:t>This transaction and information was shared with NYS Office of the State Comptroller and State Education Department as well as with the Districts’ legal counsel</a:t>
            </a:r>
            <a:r>
              <a:rPr lang="en-US" sz="2400" dirty="0" smtClean="0">
                <a:solidFill>
                  <a:schemeClr val="tx1"/>
                </a:solidFill>
                <a:latin typeface="Palatino Linotype" panose="02040502050505030304" pitchFamily="18" charset="0"/>
              </a:rPr>
              <a:t>.</a:t>
            </a:r>
            <a:endParaRPr lang="en-US" i="1" dirty="0" smtClean="0">
              <a:solidFill>
                <a:schemeClr val="tx1"/>
              </a:solidFill>
              <a:latin typeface="Palatino Linotype" panose="02040502050505030304" pitchFamily="18" charset="0"/>
            </a:endParaRPr>
          </a:p>
        </p:txBody>
      </p:sp>
      <p:sp>
        <p:nvSpPr>
          <p:cNvPr id="5" name="Rectangle 4"/>
          <p:cNvSpPr/>
          <p:nvPr/>
        </p:nvSpPr>
        <p:spPr>
          <a:xfrm>
            <a:off x="0" y="3581400"/>
            <a:ext cx="3200400" cy="32766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Monotype Corsiva" panose="03010101010201010101" pitchFamily="66" charset="0"/>
              </a:rPr>
              <a:t> </a:t>
            </a:r>
            <a:r>
              <a:rPr lang="en-US" sz="2400" dirty="0">
                <a:solidFill>
                  <a:schemeClr val="tx1"/>
                </a:solidFill>
                <a:latin typeface="Monotype Corsiva"/>
                <a:cs typeface="Monotype Corsiva"/>
              </a:rPr>
              <a:t>We believe that active and continuous learning is essential for individuals and communities to flourish.</a:t>
            </a:r>
          </a:p>
          <a:p>
            <a:pPr algn="ctr"/>
            <a:endParaRPr lang="en-US" sz="2400" dirty="0">
              <a:solidFill>
                <a:schemeClr val="tx1"/>
              </a:solidFill>
              <a:latin typeface="Monotype Corsiva" panose="03010101010201010101" pitchFamily="66" charset="0"/>
            </a:endParaRPr>
          </a:p>
        </p:txBody>
      </p:sp>
    </p:spTree>
    <p:extLst>
      <p:ext uri="{BB962C8B-B14F-4D97-AF65-F5344CB8AC3E}">
        <p14:creationId xmlns:p14="http://schemas.microsoft.com/office/powerpoint/2010/main" val="38448827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956816"/>
            <a:ext cx="4572000" cy="461665"/>
          </a:xfrm>
          <a:prstGeom prst="rect">
            <a:avLst/>
          </a:prstGeom>
        </p:spPr>
        <p:txBody>
          <a:bodyPr>
            <a:spAutoFit/>
          </a:bodyPr>
          <a:lstStyle/>
          <a:p>
            <a:pPr>
              <a:buFont typeface="Arial" pitchFamily="34" charset="0"/>
              <a:buChar char="•"/>
            </a:pPr>
            <a:endParaRPr lang="en-US" sz="2400" dirty="0">
              <a:solidFill>
                <a:srgbClr val="002060"/>
              </a:solidFill>
            </a:endParaRPr>
          </a:p>
        </p:txBody>
      </p:sp>
      <p:sp>
        <p:nvSpPr>
          <p:cNvPr id="3" name="Rectangle 2"/>
          <p:cNvSpPr/>
          <p:nvPr/>
        </p:nvSpPr>
        <p:spPr>
          <a:xfrm>
            <a:off x="0" y="0"/>
            <a:ext cx="3200400" cy="3581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alatino Linotype" panose="02040502050505030304" pitchFamily="18" charset="0"/>
              </a:rPr>
              <a:t>State Aid</a:t>
            </a:r>
            <a:endPar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alatino Linotype" panose="02040502050505030304" pitchFamily="18" charset="0"/>
            </a:endParaRPr>
          </a:p>
        </p:txBody>
      </p:sp>
      <p:sp>
        <p:nvSpPr>
          <p:cNvPr id="4" name="Rectangle 3"/>
          <p:cNvSpPr/>
          <p:nvPr/>
        </p:nvSpPr>
        <p:spPr>
          <a:xfrm>
            <a:off x="3200400" y="0"/>
            <a:ext cx="5943600"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accent1">
                    <a:lumMod val="50000"/>
                  </a:schemeClr>
                </a:solidFill>
                <a:latin typeface="Palatino Linotype" panose="02040502050505030304" pitchFamily="18" charset="0"/>
              </a:rPr>
              <a:t>2016-2017</a:t>
            </a:r>
          </a:p>
          <a:p>
            <a:pPr algn="ctr"/>
            <a:endParaRPr lang="en-US" sz="1900" b="1" dirty="0">
              <a:solidFill>
                <a:schemeClr val="accent1">
                  <a:lumMod val="50000"/>
                </a:schemeClr>
              </a:solidFill>
              <a:latin typeface="Palatino Linotype" panose="02040502050505030304" pitchFamily="18" charset="0"/>
            </a:endParaRPr>
          </a:p>
          <a:p>
            <a:pPr algn="r"/>
            <a:r>
              <a:rPr lang="en-US" sz="2400" dirty="0" smtClean="0">
                <a:solidFill>
                  <a:schemeClr val="tx1"/>
                </a:solidFill>
                <a:latin typeface="Palatino Linotype" panose="02040502050505030304" pitchFamily="18" charset="0"/>
              </a:rPr>
              <a:t>Executive Budget released in January 2016</a:t>
            </a:r>
          </a:p>
          <a:p>
            <a:pPr algn="r"/>
            <a:endParaRPr lang="en-US" sz="2400" dirty="0">
              <a:solidFill>
                <a:schemeClr val="tx1"/>
              </a:solidFill>
              <a:latin typeface="Palatino Linotype" panose="02040502050505030304" pitchFamily="18" charset="0"/>
            </a:endParaRPr>
          </a:p>
          <a:p>
            <a:pPr algn="r"/>
            <a:r>
              <a:rPr lang="en-US" sz="2400" dirty="0" smtClean="0">
                <a:solidFill>
                  <a:schemeClr val="tx1"/>
                </a:solidFill>
                <a:latin typeface="Palatino Linotype" panose="02040502050505030304" pitchFamily="18" charset="0"/>
              </a:rPr>
              <a:t>Includes language to reduce the Gap Elimination Adjustment (GEA)</a:t>
            </a:r>
          </a:p>
          <a:p>
            <a:pPr algn="r"/>
            <a:r>
              <a:rPr lang="en-US" sz="2400" dirty="0" smtClean="0">
                <a:solidFill>
                  <a:schemeClr val="tx1"/>
                </a:solidFill>
                <a:latin typeface="Palatino Linotype" panose="02040502050505030304" pitchFamily="18" charset="0"/>
              </a:rPr>
              <a:t>Increases in Foundation Aid and Reimbursable Aids</a:t>
            </a:r>
          </a:p>
          <a:p>
            <a:pPr algn="r"/>
            <a:endParaRPr lang="en-US" sz="2400" dirty="0">
              <a:solidFill>
                <a:schemeClr val="tx1"/>
              </a:solidFill>
              <a:latin typeface="Palatino Linotype" panose="02040502050505030304" pitchFamily="18" charset="0"/>
            </a:endParaRPr>
          </a:p>
          <a:p>
            <a:r>
              <a:rPr lang="en-US" sz="2400" dirty="0" err="1" smtClean="0">
                <a:solidFill>
                  <a:schemeClr val="tx1"/>
                </a:solidFill>
                <a:latin typeface="Palatino Linotype" panose="02040502050505030304" pitchFamily="18" charset="0"/>
              </a:rPr>
              <a:t>Wappingers</a:t>
            </a:r>
            <a:r>
              <a:rPr lang="en-US" sz="2400" dirty="0" smtClean="0">
                <a:solidFill>
                  <a:schemeClr val="tx1"/>
                </a:solidFill>
                <a:latin typeface="Palatino Linotype" panose="02040502050505030304" pitchFamily="18" charset="0"/>
              </a:rPr>
              <a:t> proposed State Aid 2016-2017 </a:t>
            </a:r>
          </a:p>
          <a:p>
            <a:endParaRPr lang="en-US" sz="2400" dirty="0">
              <a:solidFill>
                <a:schemeClr val="tx1"/>
              </a:solidFill>
              <a:latin typeface="Palatino Linotype" panose="02040502050505030304" pitchFamily="18" charset="0"/>
            </a:endParaRPr>
          </a:p>
          <a:p>
            <a:pPr algn="ctr"/>
            <a:r>
              <a:rPr lang="en-US" sz="2800" dirty="0" smtClean="0">
                <a:solidFill>
                  <a:schemeClr val="tx1"/>
                </a:solidFill>
                <a:latin typeface="Palatino Linotype" panose="02040502050505030304" pitchFamily="18" charset="0"/>
              </a:rPr>
              <a:t>$2,039,328 or 3.91%</a:t>
            </a:r>
          </a:p>
          <a:p>
            <a:pPr algn="r"/>
            <a:endParaRPr lang="en-US" sz="2400" dirty="0">
              <a:solidFill>
                <a:schemeClr val="tx1"/>
              </a:solidFill>
              <a:latin typeface="Palatino Linotype" panose="02040502050505030304" pitchFamily="18" charset="0"/>
            </a:endParaRPr>
          </a:p>
        </p:txBody>
      </p:sp>
      <p:sp>
        <p:nvSpPr>
          <p:cNvPr id="5" name="Rectangle 4"/>
          <p:cNvSpPr/>
          <p:nvPr/>
        </p:nvSpPr>
        <p:spPr>
          <a:xfrm>
            <a:off x="0" y="3581400"/>
            <a:ext cx="3200400" cy="32766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onotype Corsiva" panose="03010101010201010101" pitchFamily="66" charset="0"/>
              </a:rPr>
              <a:t>We believe the collaboration needed for meaningful change is built on honesty, trust and respect.</a:t>
            </a:r>
          </a:p>
        </p:txBody>
      </p:sp>
    </p:spTree>
    <p:extLst>
      <p:ext uri="{BB962C8B-B14F-4D97-AF65-F5344CB8AC3E}">
        <p14:creationId xmlns:p14="http://schemas.microsoft.com/office/powerpoint/2010/main" val="33573548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0" y="0"/>
            <a:ext cx="5334000" cy="6858000"/>
          </a:xfrm>
          <a:prstGeom prst="round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ln>
                  <a:solidFill>
                    <a:schemeClr val="tx2">
                      <a:lumMod val="50000"/>
                    </a:schemeClr>
                  </a:solidFill>
                </a:ln>
                <a:latin typeface="Palatino Linotype" pitchFamily="18" charset="0"/>
              </a:rPr>
              <a:t>WAPPINGERS CENTRAL SCHOOL DISTRICT</a:t>
            </a:r>
          </a:p>
          <a:p>
            <a:pPr algn="ctr"/>
            <a:endParaRPr lang="en-US" b="1" dirty="0" smtClean="0">
              <a:latin typeface="Palatino Linotype" pitchFamily="18" charset="0"/>
            </a:endParaRPr>
          </a:p>
          <a:p>
            <a:pPr algn="ct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alatino Linotype" pitchFamily="18" charset="0"/>
              </a:rPr>
              <a:t>District Office Building</a:t>
            </a:r>
          </a:p>
          <a:p>
            <a:pPr algn="ctr"/>
            <a:endParaRPr lang="en-US" b="1" dirty="0" smtClean="0">
              <a:latin typeface="Palatino Linotype" pitchFamily="18" charset="0"/>
            </a:endParaRPr>
          </a:p>
          <a:p>
            <a:pPr algn="ctr"/>
            <a:endParaRPr lang="en-US" b="1" dirty="0" smtClean="0">
              <a:latin typeface="Palatino Linotype" pitchFamily="18" charset="0"/>
            </a:endParaRPr>
          </a:p>
          <a:p>
            <a:pPr algn="ctr"/>
            <a:r>
              <a:rPr lang="en-US" sz="2000" dirty="0" smtClean="0">
                <a:solidFill>
                  <a:schemeClr val="bg1"/>
                </a:solidFill>
                <a:latin typeface="Palatino Linotype" pitchFamily="18" charset="0"/>
              </a:rPr>
              <a:t>Board of Education meeting</a:t>
            </a:r>
          </a:p>
          <a:p>
            <a:pPr algn="ctr"/>
            <a:r>
              <a:rPr lang="en-US" sz="2000" dirty="0" smtClean="0">
                <a:solidFill>
                  <a:schemeClr val="bg1"/>
                </a:solidFill>
                <a:latin typeface="Palatino Linotype" pitchFamily="18" charset="0"/>
              </a:rPr>
              <a:t>February 8, 2016</a:t>
            </a:r>
          </a:p>
          <a:p>
            <a:pPr algn="ctr"/>
            <a:endParaRPr lang="en-US" sz="2000" dirty="0" smtClean="0">
              <a:solidFill>
                <a:schemeClr val="bg1"/>
              </a:solidFill>
              <a:latin typeface="Palatino Linotype" pitchFamily="18" charset="0"/>
            </a:endParaRPr>
          </a:p>
          <a:p>
            <a:pPr algn="ctr"/>
            <a:endParaRPr lang="en-US" sz="2000" dirty="0">
              <a:solidFill>
                <a:schemeClr val="bg1"/>
              </a:solidFill>
              <a:latin typeface="Palatino Linotype" pitchFamily="18" charset="0"/>
            </a:endParaRPr>
          </a:p>
          <a:p>
            <a:pPr algn="ctr"/>
            <a:endParaRPr lang="en-US" sz="2000" dirty="0">
              <a:solidFill>
                <a:schemeClr val="bg1"/>
              </a:solidFill>
              <a:latin typeface="Palatino Linotype" pitchFamily="18" charset="0"/>
            </a:endParaRPr>
          </a:p>
          <a:p>
            <a:r>
              <a:rPr lang="en-US" sz="2000" dirty="0" smtClean="0">
                <a:solidFill>
                  <a:schemeClr val="bg1"/>
                </a:solidFill>
                <a:latin typeface="Palatino Linotype" pitchFamily="18" charset="0"/>
              </a:rPr>
              <a:t>Jose Carrion, Superintendent of Schools</a:t>
            </a:r>
          </a:p>
          <a:p>
            <a:r>
              <a:rPr lang="en-US" sz="2000" dirty="0" smtClean="0">
                <a:solidFill>
                  <a:schemeClr val="bg1"/>
                </a:solidFill>
                <a:latin typeface="Palatino Linotype" pitchFamily="18" charset="0"/>
              </a:rPr>
              <a:t>Kristen Crandall, </a:t>
            </a:r>
          </a:p>
          <a:p>
            <a:r>
              <a:rPr lang="en-US" sz="2000" dirty="0">
                <a:solidFill>
                  <a:schemeClr val="bg1"/>
                </a:solidFill>
                <a:latin typeface="Palatino Linotype" pitchFamily="18" charset="0"/>
              </a:rPr>
              <a:t>	</a:t>
            </a:r>
            <a:r>
              <a:rPr lang="en-US" sz="2000" dirty="0" smtClean="0">
                <a:solidFill>
                  <a:schemeClr val="bg1"/>
                </a:solidFill>
                <a:latin typeface="Palatino Linotype" pitchFamily="18" charset="0"/>
              </a:rPr>
              <a:t>Executive Director of Finance &amp; 		Business Development</a:t>
            </a:r>
          </a:p>
        </p:txBody>
      </p:sp>
      <p:sp>
        <p:nvSpPr>
          <p:cNvPr id="2" name="Horizontal Scroll 1"/>
          <p:cNvSpPr/>
          <p:nvPr/>
        </p:nvSpPr>
        <p:spPr>
          <a:xfrm>
            <a:off x="5334000" y="0"/>
            <a:ext cx="3810000" cy="6858000"/>
          </a:xfrm>
          <a:prstGeom prst="horizontalScroll">
            <a:avLst/>
          </a:prstGeom>
          <a:gradFill>
            <a:gsLst>
              <a:gs pos="0">
                <a:schemeClr val="accent1">
                  <a:tint val="66000"/>
                  <a:satMod val="160000"/>
                </a:schemeClr>
              </a:gs>
              <a:gs pos="55000">
                <a:schemeClr val="accent1">
                  <a:tint val="44500"/>
                  <a:satMod val="160000"/>
                </a:schemeClr>
              </a:gs>
              <a:gs pos="100000">
                <a:schemeClr val="accent1">
                  <a:tint val="23500"/>
                  <a:satMod val="160000"/>
                </a:schemeClr>
              </a:gs>
            </a:gsLst>
            <a:lin ang="5400000" scaled="0"/>
          </a:gra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solidFill>
                  <a:srgbClr val="002060"/>
                </a:solidFill>
                <a:latin typeface="Palatino Linotype" panose="02040502050505030304" pitchFamily="18" charset="0"/>
              </a:rPr>
              <a:t>The mission of the </a:t>
            </a:r>
            <a:r>
              <a:rPr lang="en-US" dirty="0" err="1" smtClean="0">
                <a:solidFill>
                  <a:srgbClr val="002060"/>
                </a:solidFill>
                <a:latin typeface="Palatino Linotype" panose="02040502050505030304" pitchFamily="18" charset="0"/>
              </a:rPr>
              <a:t>Wappingers</a:t>
            </a:r>
            <a:r>
              <a:rPr lang="en-US" dirty="0" smtClean="0">
                <a:solidFill>
                  <a:srgbClr val="002060"/>
                </a:solidFill>
                <a:latin typeface="Palatino Linotype" panose="02040502050505030304" pitchFamily="18" charset="0"/>
              </a:rPr>
              <a:t> Central School District is to empower all of our students with the competencies and confidence to challenge themselves, to pursue their passions and to realize their potential while growing as responsible members of their community.</a:t>
            </a:r>
            <a:endParaRPr lang="en-US"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6099740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3200400" cy="3276600"/>
          </a:xfrm>
          <a:prstGeom prst="rect">
            <a:avLst/>
          </a:prstGeom>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200" b="1" dirty="0" smtClean="0">
                <a:ln w="12700">
                  <a:solidFill>
                    <a:schemeClr val="tx2">
                      <a:satMod val="155000"/>
                    </a:schemeClr>
                  </a:solidFill>
                  <a:prstDash val="solid"/>
                </a:ln>
                <a:solidFill>
                  <a:schemeClr val="bg2">
                    <a:tint val="85000"/>
                    <a:satMod val="155000"/>
                  </a:schemeClr>
                </a:solidFill>
                <a:latin typeface="Palatino Linotype" panose="02040502050505030304" pitchFamily="18" charset="0"/>
              </a:rPr>
              <a:t>District Office &amp; OVAHS</a:t>
            </a:r>
            <a:endParaRPr lang="en-US" sz="3200" b="1" dirty="0">
              <a:ln w="12700">
                <a:solidFill>
                  <a:schemeClr val="tx2">
                    <a:satMod val="155000"/>
                  </a:schemeClr>
                </a:solidFill>
                <a:prstDash val="solid"/>
              </a:ln>
              <a:solidFill>
                <a:schemeClr val="bg2">
                  <a:tint val="85000"/>
                  <a:satMod val="155000"/>
                </a:schemeClr>
              </a:solidFill>
              <a:latin typeface="Palatino Linotype" panose="02040502050505030304" pitchFamily="18" charset="0"/>
            </a:endParaRPr>
          </a:p>
        </p:txBody>
      </p:sp>
      <p:sp>
        <p:nvSpPr>
          <p:cNvPr id="4" name="Rectangle 3"/>
          <p:cNvSpPr/>
          <p:nvPr/>
        </p:nvSpPr>
        <p:spPr>
          <a:xfrm>
            <a:off x="3200400" y="0"/>
            <a:ext cx="5943600"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accent1">
                    <a:lumMod val="50000"/>
                  </a:schemeClr>
                </a:solidFill>
                <a:latin typeface="Palatino Linotype" panose="02040502050505030304" pitchFamily="18" charset="0"/>
              </a:rPr>
              <a:t>Lease </a:t>
            </a:r>
            <a:r>
              <a:rPr lang="en-US" sz="2800" dirty="0">
                <a:solidFill>
                  <a:schemeClr val="accent1">
                    <a:lumMod val="50000"/>
                  </a:schemeClr>
                </a:solidFill>
                <a:latin typeface="Palatino Linotype" panose="02040502050505030304" pitchFamily="18" charset="0"/>
              </a:rPr>
              <a:t>term </a:t>
            </a:r>
            <a:r>
              <a:rPr lang="en-US" sz="2800" dirty="0" smtClean="0">
                <a:solidFill>
                  <a:schemeClr val="accent1">
                    <a:lumMod val="50000"/>
                  </a:schemeClr>
                </a:solidFill>
                <a:latin typeface="Palatino Linotype" panose="02040502050505030304" pitchFamily="18" charset="0"/>
              </a:rPr>
              <a:t>7/1/15-6/30/17 </a:t>
            </a:r>
            <a:r>
              <a:rPr lang="en-US" sz="2000" dirty="0" smtClean="0">
                <a:solidFill>
                  <a:schemeClr val="accent1">
                    <a:lumMod val="50000"/>
                  </a:schemeClr>
                </a:solidFill>
                <a:latin typeface="Palatino Linotype" panose="02040502050505030304" pitchFamily="18" charset="0"/>
              </a:rPr>
              <a:t>District Office</a:t>
            </a:r>
            <a:endParaRPr lang="en-US" sz="2000" dirty="0">
              <a:solidFill>
                <a:schemeClr val="accent1">
                  <a:lumMod val="50000"/>
                </a:schemeClr>
              </a:solidFill>
              <a:latin typeface="Palatino Linotype" panose="02040502050505030304" pitchFamily="18" charset="0"/>
            </a:endParaRPr>
          </a:p>
          <a:p>
            <a:pPr algn="ctr"/>
            <a:endParaRPr lang="en-US" sz="2800" dirty="0" smtClean="0">
              <a:solidFill>
                <a:schemeClr val="accent1">
                  <a:lumMod val="50000"/>
                </a:schemeClr>
              </a:solidFill>
              <a:latin typeface="Palatino Linotype" panose="02040502050505030304" pitchFamily="18" charset="0"/>
            </a:endParaRPr>
          </a:p>
          <a:p>
            <a:pPr algn="ctr"/>
            <a:r>
              <a:rPr lang="en-US" sz="2800" dirty="0" smtClean="0">
                <a:solidFill>
                  <a:schemeClr val="accent1">
                    <a:lumMod val="50000"/>
                  </a:schemeClr>
                </a:solidFill>
                <a:latin typeface="Palatino Linotype" panose="02040502050505030304" pitchFamily="18" charset="0"/>
              </a:rPr>
              <a:t>Lease </a:t>
            </a:r>
            <a:r>
              <a:rPr lang="en-US" sz="2800" dirty="0">
                <a:solidFill>
                  <a:schemeClr val="accent1">
                    <a:lumMod val="50000"/>
                  </a:schemeClr>
                </a:solidFill>
                <a:latin typeface="Palatino Linotype" panose="02040502050505030304" pitchFamily="18" charset="0"/>
              </a:rPr>
              <a:t>term </a:t>
            </a:r>
            <a:r>
              <a:rPr lang="en-US" sz="2800" dirty="0" smtClean="0">
                <a:solidFill>
                  <a:schemeClr val="accent1">
                    <a:lumMod val="50000"/>
                  </a:schemeClr>
                </a:solidFill>
                <a:latin typeface="Palatino Linotype" panose="02040502050505030304" pitchFamily="18" charset="0"/>
              </a:rPr>
              <a:t>9/1/15-6/30/17 OVAHS</a:t>
            </a:r>
            <a:endParaRPr lang="en-US" sz="2800" dirty="0">
              <a:solidFill>
                <a:schemeClr val="accent1">
                  <a:lumMod val="50000"/>
                </a:schemeClr>
              </a:solidFill>
              <a:latin typeface="Palatino Linotype" panose="02040502050505030304" pitchFamily="18" charset="0"/>
            </a:endParaRPr>
          </a:p>
          <a:p>
            <a:pPr algn="ctr"/>
            <a:endParaRPr lang="en-US" sz="3600" dirty="0">
              <a:solidFill>
                <a:schemeClr val="accent1">
                  <a:lumMod val="50000"/>
                </a:schemeClr>
              </a:solidFill>
              <a:latin typeface="Palatino Linotype" panose="02040502050505030304" pitchFamily="18" charset="0"/>
            </a:endParaRPr>
          </a:p>
          <a:p>
            <a:pPr algn="ctr"/>
            <a:r>
              <a:rPr lang="en-US" sz="3600" dirty="0" smtClean="0">
                <a:solidFill>
                  <a:schemeClr val="accent1">
                    <a:lumMod val="50000"/>
                  </a:schemeClr>
                </a:solidFill>
                <a:latin typeface="Palatino Linotype" panose="02040502050505030304" pitchFamily="18" charset="0"/>
              </a:rPr>
              <a:t>16,910 </a:t>
            </a:r>
            <a:r>
              <a:rPr lang="en-US" sz="3600" dirty="0" err="1" smtClean="0">
                <a:solidFill>
                  <a:schemeClr val="accent1">
                    <a:lumMod val="50000"/>
                  </a:schemeClr>
                </a:solidFill>
                <a:latin typeface="Palatino Linotype" panose="02040502050505030304" pitchFamily="18" charset="0"/>
              </a:rPr>
              <a:t>sq</a:t>
            </a:r>
            <a:r>
              <a:rPr lang="en-US" sz="3600" dirty="0">
                <a:solidFill>
                  <a:schemeClr val="accent1">
                    <a:lumMod val="50000"/>
                  </a:schemeClr>
                </a:solidFill>
                <a:latin typeface="Palatino Linotype" panose="02040502050505030304" pitchFamily="18" charset="0"/>
              </a:rPr>
              <a:t> </a:t>
            </a:r>
            <a:r>
              <a:rPr lang="en-US" sz="3600" dirty="0" err="1" smtClean="0">
                <a:solidFill>
                  <a:schemeClr val="accent1">
                    <a:lumMod val="50000"/>
                  </a:schemeClr>
                </a:solidFill>
                <a:latin typeface="Palatino Linotype" panose="02040502050505030304" pitchFamily="18" charset="0"/>
              </a:rPr>
              <a:t>ft</a:t>
            </a:r>
            <a:r>
              <a:rPr lang="en-US" sz="3600" dirty="0">
                <a:solidFill>
                  <a:schemeClr val="accent1">
                    <a:lumMod val="50000"/>
                  </a:schemeClr>
                </a:solidFill>
                <a:latin typeface="Palatino Linotype" panose="02040502050505030304" pitchFamily="18" charset="0"/>
              </a:rPr>
              <a:t> District Office </a:t>
            </a:r>
            <a:endParaRPr lang="en-US" sz="3600" dirty="0" smtClean="0">
              <a:solidFill>
                <a:schemeClr val="accent1">
                  <a:lumMod val="50000"/>
                </a:schemeClr>
              </a:solidFill>
              <a:latin typeface="Palatino Linotype" panose="02040502050505030304" pitchFamily="18" charset="0"/>
            </a:endParaRPr>
          </a:p>
          <a:p>
            <a:pPr algn="ctr"/>
            <a:r>
              <a:rPr lang="en-US" sz="3600" dirty="0" smtClean="0">
                <a:solidFill>
                  <a:schemeClr val="accent1">
                    <a:lumMod val="50000"/>
                  </a:schemeClr>
                </a:solidFill>
                <a:latin typeface="Palatino Linotype" panose="02040502050505030304" pitchFamily="18" charset="0"/>
              </a:rPr>
              <a:t>9,430 </a:t>
            </a:r>
            <a:r>
              <a:rPr lang="en-US" sz="3600" dirty="0" err="1" smtClean="0">
                <a:solidFill>
                  <a:schemeClr val="accent1">
                    <a:lumMod val="50000"/>
                  </a:schemeClr>
                </a:solidFill>
                <a:latin typeface="Palatino Linotype" panose="02040502050505030304" pitchFamily="18" charset="0"/>
              </a:rPr>
              <a:t>sq</a:t>
            </a:r>
            <a:r>
              <a:rPr lang="en-US" sz="3600" dirty="0" smtClean="0">
                <a:solidFill>
                  <a:schemeClr val="accent1">
                    <a:lumMod val="50000"/>
                  </a:schemeClr>
                </a:solidFill>
                <a:latin typeface="Palatino Linotype" panose="02040502050505030304" pitchFamily="18" charset="0"/>
              </a:rPr>
              <a:t> </a:t>
            </a:r>
            <a:r>
              <a:rPr lang="en-US" sz="3600" dirty="0" err="1">
                <a:solidFill>
                  <a:schemeClr val="accent1">
                    <a:lumMod val="50000"/>
                  </a:schemeClr>
                </a:solidFill>
                <a:latin typeface="Palatino Linotype" panose="02040502050505030304" pitchFamily="18" charset="0"/>
              </a:rPr>
              <a:t>ft</a:t>
            </a:r>
            <a:r>
              <a:rPr lang="en-US" sz="3600" dirty="0">
                <a:solidFill>
                  <a:schemeClr val="accent1">
                    <a:lumMod val="50000"/>
                  </a:schemeClr>
                </a:solidFill>
                <a:latin typeface="Palatino Linotype" panose="02040502050505030304" pitchFamily="18" charset="0"/>
              </a:rPr>
              <a:t> OVAHS </a:t>
            </a:r>
            <a:endParaRPr lang="en-US" sz="3600" dirty="0" smtClean="0">
              <a:solidFill>
                <a:schemeClr val="accent1">
                  <a:lumMod val="50000"/>
                </a:schemeClr>
              </a:solidFill>
              <a:latin typeface="Palatino Linotype" panose="02040502050505030304" pitchFamily="18" charset="0"/>
            </a:endParaRPr>
          </a:p>
          <a:p>
            <a:endParaRPr lang="en-US" sz="3600" dirty="0">
              <a:solidFill>
                <a:schemeClr val="accent1">
                  <a:lumMod val="50000"/>
                </a:schemeClr>
              </a:solidFill>
              <a:latin typeface="Palatino Linotype" panose="02040502050505030304" pitchFamily="18" charset="0"/>
            </a:endParaRPr>
          </a:p>
          <a:p>
            <a:pPr algn="ctr"/>
            <a:r>
              <a:rPr lang="en-US" sz="3600" dirty="0" smtClean="0">
                <a:solidFill>
                  <a:schemeClr val="accent1">
                    <a:lumMod val="50000"/>
                  </a:schemeClr>
                </a:solidFill>
                <a:latin typeface="Palatino Linotype" panose="02040502050505030304" pitchFamily="18" charset="0"/>
              </a:rPr>
              <a:t>Annual lease expense </a:t>
            </a:r>
          </a:p>
          <a:p>
            <a:pPr algn="ctr"/>
            <a:r>
              <a:rPr lang="en-US" sz="2400" dirty="0" smtClean="0">
                <a:solidFill>
                  <a:schemeClr val="accent1">
                    <a:lumMod val="50000"/>
                  </a:schemeClr>
                </a:solidFill>
                <a:latin typeface="Palatino Linotype" panose="02040502050505030304" pitchFamily="18" charset="0"/>
              </a:rPr>
              <a:t>(2015-2016 &amp; 2016-2017)</a:t>
            </a:r>
          </a:p>
          <a:p>
            <a:r>
              <a:rPr lang="en-US" sz="3600" dirty="0" smtClean="0">
                <a:solidFill>
                  <a:schemeClr val="accent1">
                    <a:lumMod val="50000"/>
                  </a:schemeClr>
                </a:solidFill>
                <a:latin typeface="Palatino Linotype" panose="02040502050505030304" pitchFamily="18" charset="0"/>
              </a:rPr>
              <a:t>District Office	$253,650</a:t>
            </a:r>
          </a:p>
          <a:p>
            <a:r>
              <a:rPr lang="en-US" sz="3600" dirty="0" smtClean="0">
                <a:solidFill>
                  <a:schemeClr val="accent1">
                    <a:lumMod val="50000"/>
                  </a:schemeClr>
                </a:solidFill>
                <a:latin typeface="Palatino Linotype" panose="02040502050505030304" pitchFamily="18" charset="0"/>
              </a:rPr>
              <a:t>OVAHS 			$141,450</a:t>
            </a:r>
          </a:p>
          <a:p>
            <a:r>
              <a:rPr lang="en-US" sz="3600" dirty="0" smtClean="0">
                <a:solidFill>
                  <a:schemeClr val="accent1">
                    <a:lumMod val="50000"/>
                  </a:schemeClr>
                </a:solidFill>
                <a:latin typeface="Palatino Linotype" panose="02040502050505030304" pitchFamily="18" charset="0"/>
              </a:rPr>
              <a:t>Total			$395,100</a:t>
            </a:r>
            <a:endParaRPr lang="en-US" sz="2000" dirty="0">
              <a:solidFill>
                <a:schemeClr val="tx1"/>
              </a:solidFill>
            </a:endParaRPr>
          </a:p>
        </p:txBody>
      </p:sp>
      <p:sp>
        <p:nvSpPr>
          <p:cNvPr id="2" name="Rectangle 1"/>
          <p:cNvSpPr/>
          <p:nvPr/>
        </p:nvSpPr>
        <p:spPr>
          <a:xfrm>
            <a:off x="0" y="3276600"/>
            <a:ext cx="3183308" cy="3581400"/>
          </a:xfrm>
          <a:prstGeom prst="rect">
            <a:avLst/>
          </a:prstGeom>
          <a:solidFill>
            <a:schemeClr val="tx2">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onotype Corsiva" panose="03010101010201010101" pitchFamily="66" charset="0"/>
              </a:rPr>
              <a:t>We believe the collaboration needed for meaningful change is built on honesty, trust and respect.</a:t>
            </a:r>
          </a:p>
          <a:p>
            <a:pPr algn="ctr"/>
            <a:endParaRPr lang="en-US" sz="2400" dirty="0">
              <a:solidFill>
                <a:schemeClr val="tx1"/>
              </a:solidFill>
              <a:latin typeface="Monotype Corsiva" panose="03010101010201010101" pitchFamily="66" charset="0"/>
            </a:endParaRPr>
          </a:p>
        </p:txBody>
      </p:sp>
    </p:spTree>
    <p:extLst>
      <p:ext uri="{BB962C8B-B14F-4D97-AF65-F5344CB8AC3E}">
        <p14:creationId xmlns:p14="http://schemas.microsoft.com/office/powerpoint/2010/main" val="13935300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3200400" cy="3276600"/>
          </a:xfrm>
          <a:prstGeom prst="rect">
            <a:avLst/>
          </a:prstGeom>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200" b="1" dirty="0" smtClean="0">
                <a:ln w="12700">
                  <a:solidFill>
                    <a:schemeClr val="tx2">
                      <a:satMod val="155000"/>
                    </a:schemeClr>
                  </a:solidFill>
                  <a:prstDash val="solid"/>
                </a:ln>
                <a:solidFill>
                  <a:schemeClr val="bg2">
                    <a:tint val="85000"/>
                    <a:satMod val="155000"/>
                  </a:schemeClr>
                </a:solidFill>
                <a:latin typeface="Palatino Linotype" panose="02040502050505030304" pitchFamily="18" charset="0"/>
              </a:rPr>
              <a:t>District Office &amp; OVAHS</a:t>
            </a:r>
            <a:endParaRPr lang="en-US" sz="3200" b="1" dirty="0">
              <a:ln w="12700">
                <a:solidFill>
                  <a:schemeClr val="tx2">
                    <a:satMod val="155000"/>
                  </a:schemeClr>
                </a:solidFill>
                <a:prstDash val="solid"/>
              </a:ln>
              <a:solidFill>
                <a:schemeClr val="bg2">
                  <a:tint val="85000"/>
                  <a:satMod val="155000"/>
                </a:schemeClr>
              </a:solidFill>
              <a:latin typeface="Palatino Linotype" panose="02040502050505030304" pitchFamily="18" charset="0"/>
            </a:endParaRPr>
          </a:p>
        </p:txBody>
      </p:sp>
      <p:sp>
        <p:nvSpPr>
          <p:cNvPr id="4" name="Rectangle 3"/>
          <p:cNvSpPr/>
          <p:nvPr/>
        </p:nvSpPr>
        <p:spPr>
          <a:xfrm>
            <a:off x="3200400" y="0"/>
            <a:ext cx="5943600"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accent1">
                    <a:lumMod val="50000"/>
                  </a:schemeClr>
                </a:solidFill>
                <a:latin typeface="Palatino Linotype" panose="02040502050505030304" pitchFamily="18" charset="0"/>
              </a:rPr>
              <a:t>2016-2017 – Two options</a:t>
            </a:r>
          </a:p>
          <a:p>
            <a:endParaRPr lang="en-US" sz="2000" u="sng" dirty="0" smtClean="0">
              <a:solidFill>
                <a:schemeClr val="accent1">
                  <a:lumMod val="50000"/>
                </a:schemeClr>
              </a:solidFill>
              <a:latin typeface="Palatino Linotype" panose="02040502050505030304" pitchFamily="18" charset="0"/>
            </a:endParaRPr>
          </a:p>
          <a:p>
            <a:r>
              <a:rPr lang="en-US" sz="2000" u="sng" dirty="0" smtClean="0">
                <a:solidFill>
                  <a:schemeClr val="accent1">
                    <a:lumMod val="50000"/>
                  </a:schemeClr>
                </a:solidFill>
                <a:latin typeface="Palatino Linotype" panose="02040502050505030304" pitchFamily="18" charset="0"/>
              </a:rPr>
              <a:t>Decide not to purchase:</a:t>
            </a:r>
          </a:p>
          <a:p>
            <a:endParaRPr lang="en-US" sz="2000" u="sng" dirty="0" smtClean="0">
              <a:solidFill>
                <a:schemeClr val="accent1">
                  <a:lumMod val="50000"/>
                </a:schemeClr>
              </a:solidFill>
              <a:latin typeface="Palatino Linotype" panose="02040502050505030304" pitchFamily="18" charset="0"/>
            </a:endParaRPr>
          </a:p>
          <a:p>
            <a:pPr marL="457200" indent="-457200">
              <a:buFont typeface="Arial" panose="020B0604020202020204" pitchFamily="34" charset="0"/>
              <a:buChar char="•"/>
            </a:pPr>
            <a:r>
              <a:rPr lang="en-US" sz="2000" dirty="0" smtClean="0">
                <a:solidFill>
                  <a:schemeClr val="accent1">
                    <a:lumMod val="50000"/>
                  </a:schemeClr>
                </a:solidFill>
                <a:latin typeface="Palatino Linotype" panose="02040502050505030304" pitchFamily="18" charset="0"/>
              </a:rPr>
              <a:t>Provide notice to landlord 4 months in advance (</a:t>
            </a:r>
            <a:r>
              <a:rPr lang="en-US" sz="2800" b="1" dirty="0" smtClean="0">
                <a:solidFill>
                  <a:schemeClr val="accent1">
                    <a:lumMod val="50000"/>
                  </a:schemeClr>
                </a:solidFill>
                <a:latin typeface="Palatino Linotype" panose="02040502050505030304" pitchFamily="18" charset="0"/>
              </a:rPr>
              <a:t>3/1/2017</a:t>
            </a:r>
            <a:r>
              <a:rPr lang="en-US" sz="2000" dirty="0" smtClean="0">
                <a:solidFill>
                  <a:schemeClr val="accent1">
                    <a:lumMod val="50000"/>
                  </a:schemeClr>
                </a:solidFill>
                <a:latin typeface="Palatino Linotype" panose="02040502050505030304" pitchFamily="18" charset="0"/>
              </a:rPr>
              <a:t>) of plans to continue leasing</a:t>
            </a:r>
          </a:p>
          <a:p>
            <a:pPr marL="457200" indent="-457200">
              <a:buFont typeface="Arial" panose="020B0604020202020204" pitchFamily="34" charset="0"/>
              <a:buChar char="•"/>
            </a:pPr>
            <a:endParaRPr lang="en-US" sz="2000" dirty="0" smtClean="0">
              <a:solidFill>
                <a:schemeClr val="accent1">
                  <a:lumMod val="50000"/>
                </a:schemeClr>
              </a:solidFill>
              <a:latin typeface="Palatino Linotype" panose="02040502050505030304" pitchFamily="18" charset="0"/>
            </a:endParaRPr>
          </a:p>
          <a:p>
            <a:pPr marL="457200" indent="-457200">
              <a:buFont typeface="Arial" panose="020B0604020202020204" pitchFamily="34" charset="0"/>
              <a:buChar char="•"/>
            </a:pPr>
            <a:r>
              <a:rPr lang="en-US" sz="2000" dirty="0" smtClean="0">
                <a:solidFill>
                  <a:schemeClr val="accent1">
                    <a:lumMod val="50000"/>
                  </a:schemeClr>
                </a:solidFill>
                <a:latin typeface="Palatino Linotype" panose="02040502050505030304" pitchFamily="18" charset="0"/>
              </a:rPr>
              <a:t>Renew two-year lease thru 6/30/2020 with a 2% increase ($403,002 annual lease expense)</a:t>
            </a:r>
          </a:p>
          <a:p>
            <a:pPr marL="457200" indent="-457200">
              <a:buFont typeface="Arial" panose="020B0604020202020204" pitchFamily="34" charset="0"/>
              <a:buChar char="•"/>
            </a:pPr>
            <a:endParaRPr lang="en-US" sz="2000" dirty="0" smtClean="0">
              <a:solidFill>
                <a:schemeClr val="accent1">
                  <a:lumMod val="50000"/>
                </a:schemeClr>
              </a:solidFill>
              <a:latin typeface="Palatino Linotype" panose="02040502050505030304" pitchFamily="18" charset="0"/>
            </a:endParaRPr>
          </a:p>
          <a:p>
            <a:r>
              <a:rPr lang="en-US" sz="2000" u="sng" dirty="0" smtClean="0">
                <a:solidFill>
                  <a:schemeClr val="accent1">
                    <a:lumMod val="50000"/>
                  </a:schemeClr>
                </a:solidFill>
                <a:latin typeface="Palatino Linotype" panose="02040502050505030304" pitchFamily="18" charset="0"/>
              </a:rPr>
              <a:t>Decide to purchase: </a:t>
            </a:r>
          </a:p>
          <a:p>
            <a:endParaRPr lang="en-US" sz="2000" u="sng" dirty="0" smtClean="0">
              <a:solidFill>
                <a:schemeClr val="accent1">
                  <a:lumMod val="50000"/>
                </a:schemeClr>
              </a:solidFill>
              <a:latin typeface="Palatino Linotype" panose="02040502050505030304" pitchFamily="18" charset="0"/>
            </a:endParaRPr>
          </a:p>
          <a:p>
            <a:pPr marL="457200" indent="-457200">
              <a:buFont typeface="Arial" panose="020B0604020202020204" pitchFamily="34" charset="0"/>
              <a:buChar char="•"/>
            </a:pPr>
            <a:r>
              <a:rPr lang="en-US" sz="2000" dirty="0" smtClean="0">
                <a:solidFill>
                  <a:schemeClr val="accent1">
                    <a:lumMod val="50000"/>
                  </a:schemeClr>
                </a:solidFill>
                <a:latin typeface="Palatino Linotype" panose="02040502050505030304" pitchFamily="18" charset="0"/>
              </a:rPr>
              <a:t>Approval needed from voters May 2016</a:t>
            </a:r>
          </a:p>
          <a:p>
            <a:pPr marL="457200" indent="-457200">
              <a:buFont typeface="Arial" panose="020B0604020202020204" pitchFamily="34" charset="0"/>
              <a:buChar char="•"/>
            </a:pPr>
            <a:endParaRPr lang="en-US" sz="2000" dirty="0" smtClean="0">
              <a:solidFill>
                <a:schemeClr val="accent1">
                  <a:lumMod val="50000"/>
                </a:schemeClr>
              </a:solidFill>
              <a:latin typeface="Palatino Linotype" panose="02040502050505030304" pitchFamily="18" charset="0"/>
            </a:endParaRPr>
          </a:p>
          <a:p>
            <a:pPr marL="457200" indent="-457200">
              <a:buFont typeface="Arial" panose="020B0604020202020204" pitchFamily="34" charset="0"/>
              <a:buChar char="•"/>
            </a:pPr>
            <a:r>
              <a:rPr lang="en-US" sz="2000" dirty="0" smtClean="0">
                <a:solidFill>
                  <a:schemeClr val="accent1">
                    <a:lumMod val="50000"/>
                  </a:schemeClr>
                </a:solidFill>
                <a:latin typeface="Palatino Linotype" panose="02040502050505030304" pitchFamily="18" charset="0"/>
              </a:rPr>
              <a:t>Cost to purchase                      $2,600,000</a:t>
            </a:r>
          </a:p>
          <a:p>
            <a:r>
              <a:rPr lang="en-US" sz="2000" dirty="0" smtClean="0">
                <a:solidFill>
                  <a:schemeClr val="accent1">
                    <a:lumMod val="50000"/>
                  </a:schemeClr>
                </a:solidFill>
                <a:latin typeface="Palatino Linotype" panose="02040502050505030304" pitchFamily="18" charset="0"/>
              </a:rPr>
              <a:t>           Reduction per contract             $49,537</a:t>
            </a:r>
          </a:p>
          <a:p>
            <a:r>
              <a:rPr lang="en-US" sz="2000" b="1" dirty="0">
                <a:solidFill>
                  <a:schemeClr val="accent1">
                    <a:lumMod val="50000"/>
                  </a:schemeClr>
                </a:solidFill>
                <a:latin typeface="Palatino Linotype" panose="02040502050505030304" pitchFamily="18" charset="0"/>
              </a:rPr>
              <a:t> </a:t>
            </a:r>
            <a:r>
              <a:rPr lang="en-US" sz="2000" b="1" dirty="0" smtClean="0">
                <a:solidFill>
                  <a:schemeClr val="accent1">
                    <a:lumMod val="50000"/>
                  </a:schemeClr>
                </a:solidFill>
                <a:latin typeface="Palatino Linotype" panose="02040502050505030304" pitchFamily="18" charset="0"/>
              </a:rPr>
              <a:t>          Purchase price                      </a:t>
            </a:r>
            <a:r>
              <a:rPr lang="en-US" sz="2000" b="1" smtClean="0">
                <a:solidFill>
                  <a:schemeClr val="accent1">
                    <a:lumMod val="50000"/>
                  </a:schemeClr>
                </a:solidFill>
                <a:latin typeface="Palatino Linotype" panose="02040502050505030304" pitchFamily="18" charset="0"/>
              </a:rPr>
              <a:t>$2,550,463</a:t>
            </a:r>
            <a:endParaRPr lang="en-US" sz="2000" b="1" dirty="0" smtClean="0">
              <a:solidFill>
                <a:schemeClr val="accent1">
                  <a:lumMod val="50000"/>
                </a:schemeClr>
              </a:solidFill>
              <a:latin typeface="Palatino Linotype" panose="02040502050505030304" pitchFamily="18" charset="0"/>
            </a:endParaRPr>
          </a:p>
          <a:p>
            <a:pPr marL="457200" indent="-457200">
              <a:buFont typeface="Arial" panose="020B0604020202020204" pitchFamily="34" charset="0"/>
              <a:buChar char="•"/>
            </a:pPr>
            <a:endParaRPr lang="en-US" sz="2000" dirty="0" smtClean="0">
              <a:solidFill>
                <a:schemeClr val="accent1">
                  <a:lumMod val="50000"/>
                </a:schemeClr>
              </a:solidFill>
              <a:latin typeface="Palatino Linotype" panose="02040502050505030304" pitchFamily="18" charset="0"/>
            </a:endParaRPr>
          </a:p>
          <a:p>
            <a:pPr marL="457200" indent="-457200">
              <a:buFont typeface="Arial" panose="020B0604020202020204" pitchFamily="34" charset="0"/>
              <a:buChar char="•"/>
            </a:pPr>
            <a:r>
              <a:rPr lang="en-US" sz="2000" dirty="0" smtClean="0">
                <a:solidFill>
                  <a:schemeClr val="accent1">
                    <a:lumMod val="50000"/>
                  </a:schemeClr>
                </a:solidFill>
                <a:latin typeface="Palatino Linotype" panose="02040502050505030304" pitchFamily="18" charset="0"/>
              </a:rPr>
              <a:t>Estimated annual debt service - purchase price </a:t>
            </a:r>
          </a:p>
          <a:p>
            <a:r>
              <a:rPr lang="en-US" sz="2000" dirty="0">
                <a:solidFill>
                  <a:schemeClr val="accent1">
                    <a:lumMod val="50000"/>
                  </a:schemeClr>
                </a:solidFill>
                <a:latin typeface="Palatino Linotype" panose="02040502050505030304" pitchFamily="18" charset="0"/>
              </a:rPr>
              <a:t>	</a:t>
            </a:r>
            <a:r>
              <a:rPr lang="en-US" sz="2000" dirty="0" smtClean="0">
                <a:solidFill>
                  <a:schemeClr val="accent1">
                    <a:lumMod val="50000"/>
                  </a:schemeClr>
                </a:solidFill>
                <a:latin typeface="Palatino Linotype" panose="02040502050505030304" pitchFamily="18" charset="0"/>
              </a:rPr>
              <a:t>$ 140,150</a:t>
            </a:r>
            <a:endParaRPr lang="en-US" sz="2000" dirty="0">
              <a:solidFill>
                <a:schemeClr val="accent1">
                  <a:lumMod val="50000"/>
                </a:schemeClr>
              </a:solidFill>
              <a:latin typeface="Palatino Linotype" panose="02040502050505030304" pitchFamily="18" charset="0"/>
            </a:endParaRPr>
          </a:p>
        </p:txBody>
      </p:sp>
      <p:sp>
        <p:nvSpPr>
          <p:cNvPr id="2" name="Rectangle 1"/>
          <p:cNvSpPr/>
          <p:nvPr/>
        </p:nvSpPr>
        <p:spPr>
          <a:xfrm>
            <a:off x="0" y="3276600"/>
            <a:ext cx="3183308" cy="3581400"/>
          </a:xfrm>
          <a:prstGeom prst="rect">
            <a:avLst/>
          </a:prstGeom>
          <a:solidFill>
            <a:schemeClr val="tx2">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onotype Corsiva" panose="03010101010201010101" pitchFamily="66" charset="0"/>
              </a:rPr>
              <a:t>We believe the collaboration needed for meaningful change is built on honesty, trust and respect.</a:t>
            </a:r>
          </a:p>
          <a:p>
            <a:pPr algn="ctr"/>
            <a:endParaRPr lang="en-US" sz="2400" dirty="0">
              <a:solidFill>
                <a:schemeClr val="tx1"/>
              </a:solidFill>
              <a:latin typeface="Monotype Corsiva" panose="03010101010201010101" pitchFamily="66" charset="0"/>
            </a:endParaRPr>
          </a:p>
        </p:txBody>
      </p:sp>
    </p:spTree>
    <p:extLst>
      <p:ext uri="{BB962C8B-B14F-4D97-AF65-F5344CB8AC3E}">
        <p14:creationId xmlns:p14="http://schemas.microsoft.com/office/powerpoint/2010/main" val="17001443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0" y="0"/>
            <a:ext cx="5334000" cy="6858000"/>
          </a:xfrm>
          <a:prstGeom prst="roundRect">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800" b="1" dirty="0" smtClean="0">
                <a:ln>
                  <a:solidFill>
                    <a:schemeClr val="tx2">
                      <a:lumMod val="50000"/>
                    </a:schemeClr>
                  </a:solidFill>
                </a:ln>
                <a:latin typeface="Palatino Linotype" pitchFamily="18" charset="0"/>
              </a:rPr>
              <a:t>WAPPINGERS CENTRAL SCHOOL DISTRICT</a:t>
            </a:r>
          </a:p>
          <a:p>
            <a:pPr algn="ctr"/>
            <a:endParaRPr lang="en-US" b="1" dirty="0" smtClean="0">
              <a:latin typeface="Palatino Linotype" pitchFamily="18" charset="0"/>
            </a:endParaRPr>
          </a:p>
          <a:p>
            <a:pPr algn="ct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alatino Linotype" pitchFamily="18" charset="0"/>
              </a:rPr>
              <a:t>Fuel Savings from May 2013 Capital Project</a:t>
            </a:r>
          </a:p>
          <a:p>
            <a:pPr algn="ctr"/>
            <a:endParaRPr lang="en-US" b="1" dirty="0" smtClean="0">
              <a:latin typeface="Palatino Linotype" pitchFamily="18" charset="0"/>
            </a:endParaRPr>
          </a:p>
          <a:p>
            <a:pPr algn="ctr"/>
            <a:endParaRPr lang="en-US" b="1" dirty="0" smtClean="0">
              <a:latin typeface="Palatino Linotype" pitchFamily="18" charset="0"/>
            </a:endParaRPr>
          </a:p>
          <a:p>
            <a:pPr algn="ctr"/>
            <a:r>
              <a:rPr lang="en-US" sz="2000" dirty="0" smtClean="0">
                <a:solidFill>
                  <a:schemeClr val="bg1"/>
                </a:solidFill>
                <a:latin typeface="Palatino Linotype" pitchFamily="18" charset="0"/>
              </a:rPr>
              <a:t>Board of Education meeting</a:t>
            </a:r>
          </a:p>
          <a:p>
            <a:pPr algn="ctr"/>
            <a:r>
              <a:rPr lang="en-US" sz="2000" dirty="0" smtClean="0">
                <a:solidFill>
                  <a:schemeClr val="bg1"/>
                </a:solidFill>
                <a:latin typeface="Palatino Linotype" pitchFamily="18" charset="0"/>
              </a:rPr>
              <a:t>February 8, 2016</a:t>
            </a:r>
          </a:p>
          <a:p>
            <a:pPr algn="ctr"/>
            <a:endParaRPr lang="en-US" sz="2000" dirty="0" smtClean="0">
              <a:solidFill>
                <a:schemeClr val="bg1"/>
              </a:solidFill>
              <a:latin typeface="Palatino Linotype" pitchFamily="18" charset="0"/>
            </a:endParaRPr>
          </a:p>
          <a:p>
            <a:pPr algn="ctr"/>
            <a:endParaRPr lang="en-US" sz="2000" dirty="0">
              <a:solidFill>
                <a:schemeClr val="bg1"/>
              </a:solidFill>
              <a:latin typeface="Palatino Linotype" pitchFamily="18" charset="0"/>
            </a:endParaRPr>
          </a:p>
          <a:p>
            <a:pPr algn="ctr"/>
            <a:endParaRPr lang="en-US" sz="2000" dirty="0">
              <a:solidFill>
                <a:schemeClr val="bg1"/>
              </a:solidFill>
              <a:latin typeface="Palatino Linotype" pitchFamily="18" charset="0"/>
            </a:endParaRPr>
          </a:p>
          <a:p>
            <a:r>
              <a:rPr lang="en-US" sz="2000" dirty="0" smtClean="0">
                <a:solidFill>
                  <a:schemeClr val="bg1"/>
                </a:solidFill>
                <a:latin typeface="Palatino Linotype" pitchFamily="18" charset="0"/>
              </a:rPr>
              <a:t>Jose Carrion, Superintendent of Schools</a:t>
            </a:r>
          </a:p>
          <a:p>
            <a:r>
              <a:rPr lang="en-US" sz="2000" dirty="0" smtClean="0">
                <a:solidFill>
                  <a:schemeClr val="bg1"/>
                </a:solidFill>
                <a:latin typeface="Palatino Linotype" pitchFamily="18" charset="0"/>
              </a:rPr>
              <a:t>Kristen Crandall, </a:t>
            </a:r>
          </a:p>
          <a:p>
            <a:r>
              <a:rPr lang="en-US" sz="2000" dirty="0">
                <a:solidFill>
                  <a:schemeClr val="bg1"/>
                </a:solidFill>
                <a:latin typeface="Palatino Linotype" pitchFamily="18" charset="0"/>
              </a:rPr>
              <a:t>	</a:t>
            </a:r>
            <a:r>
              <a:rPr lang="en-US" sz="2000" dirty="0" smtClean="0">
                <a:solidFill>
                  <a:schemeClr val="bg1"/>
                </a:solidFill>
                <a:latin typeface="Palatino Linotype" pitchFamily="18" charset="0"/>
              </a:rPr>
              <a:t>Executive Director of Finance &amp; 		Business Development</a:t>
            </a:r>
          </a:p>
        </p:txBody>
      </p:sp>
      <p:sp>
        <p:nvSpPr>
          <p:cNvPr id="2" name="Horizontal Scroll 1"/>
          <p:cNvSpPr/>
          <p:nvPr/>
        </p:nvSpPr>
        <p:spPr>
          <a:xfrm>
            <a:off x="5334000" y="0"/>
            <a:ext cx="3810000" cy="6858000"/>
          </a:xfrm>
          <a:prstGeom prst="horizontalScroll">
            <a:avLst/>
          </a:prstGeom>
          <a:gradFill>
            <a:gsLst>
              <a:gs pos="0">
                <a:schemeClr val="accent1">
                  <a:tint val="66000"/>
                  <a:satMod val="160000"/>
                </a:schemeClr>
              </a:gs>
              <a:gs pos="55000">
                <a:schemeClr val="accent1">
                  <a:tint val="44500"/>
                  <a:satMod val="160000"/>
                </a:schemeClr>
              </a:gs>
              <a:gs pos="100000">
                <a:schemeClr val="accent1">
                  <a:tint val="23500"/>
                  <a:satMod val="160000"/>
                </a:schemeClr>
              </a:gs>
            </a:gsLst>
            <a:lin ang="5400000" scaled="0"/>
          </a:gra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solidFill>
                  <a:srgbClr val="002060"/>
                </a:solidFill>
                <a:latin typeface="Palatino Linotype" panose="02040502050505030304" pitchFamily="18" charset="0"/>
              </a:rPr>
              <a:t>The mission of the </a:t>
            </a:r>
            <a:r>
              <a:rPr lang="en-US" dirty="0" err="1" smtClean="0">
                <a:solidFill>
                  <a:srgbClr val="002060"/>
                </a:solidFill>
                <a:latin typeface="Palatino Linotype" panose="02040502050505030304" pitchFamily="18" charset="0"/>
              </a:rPr>
              <a:t>Wappingers</a:t>
            </a:r>
            <a:r>
              <a:rPr lang="en-US" dirty="0" smtClean="0">
                <a:solidFill>
                  <a:srgbClr val="002060"/>
                </a:solidFill>
                <a:latin typeface="Palatino Linotype" panose="02040502050505030304" pitchFamily="18" charset="0"/>
              </a:rPr>
              <a:t> Central School District is to empower all of our students with the competencies and confidence to challenge themselves, to pursue their passions and to realize their potential while growing as responsible members of their community.</a:t>
            </a:r>
            <a:endParaRPr lang="en-US"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4353126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3200400" cy="3276600"/>
          </a:xfrm>
          <a:prstGeom prst="rect">
            <a:avLst/>
          </a:prstGeom>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200" b="1" dirty="0" smtClean="0">
                <a:ln w="12700">
                  <a:solidFill>
                    <a:schemeClr val="tx2">
                      <a:satMod val="155000"/>
                    </a:schemeClr>
                  </a:solidFill>
                  <a:prstDash val="solid"/>
                </a:ln>
                <a:solidFill>
                  <a:schemeClr val="bg2">
                    <a:tint val="85000"/>
                    <a:satMod val="155000"/>
                  </a:schemeClr>
                </a:solidFill>
                <a:latin typeface="Palatino Linotype" panose="02040502050505030304" pitchFamily="18" charset="0"/>
              </a:rPr>
              <a:t>Fuel Savings from conversion from fuel oil to natural gas</a:t>
            </a:r>
            <a:endParaRPr lang="en-US" sz="3200" b="1" dirty="0">
              <a:ln w="12700">
                <a:solidFill>
                  <a:schemeClr val="tx2">
                    <a:satMod val="155000"/>
                  </a:schemeClr>
                </a:solidFill>
                <a:prstDash val="solid"/>
              </a:ln>
              <a:solidFill>
                <a:schemeClr val="bg2">
                  <a:tint val="85000"/>
                  <a:satMod val="155000"/>
                </a:schemeClr>
              </a:solidFill>
              <a:latin typeface="Palatino Linotype" panose="02040502050505030304" pitchFamily="18" charset="0"/>
            </a:endParaRPr>
          </a:p>
        </p:txBody>
      </p:sp>
      <p:sp>
        <p:nvSpPr>
          <p:cNvPr id="4" name="Rectangle 3"/>
          <p:cNvSpPr/>
          <p:nvPr/>
        </p:nvSpPr>
        <p:spPr>
          <a:xfrm>
            <a:off x="3200400" y="0"/>
            <a:ext cx="5943600"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smtClean="0">
              <a:solidFill>
                <a:schemeClr val="accent1">
                  <a:lumMod val="50000"/>
                </a:schemeClr>
              </a:solidFill>
              <a:latin typeface="Palatino Linotype" panose="02040502050505030304" pitchFamily="18" charset="0"/>
            </a:endParaRPr>
          </a:p>
        </p:txBody>
      </p:sp>
      <p:sp>
        <p:nvSpPr>
          <p:cNvPr id="2" name="Rectangle 1"/>
          <p:cNvSpPr/>
          <p:nvPr/>
        </p:nvSpPr>
        <p:spPr>
          <a:xfrm>
            <a:off x="0" y="3276600"/>
            <a:ext cx="3183308" cy="3581400"/>
          </a:xfrm>
          <a:prstGeom prst="rect">
            <a:avLst/>
          </a:prstGeom>
          <a:solidFill>
            <a:schemeClr val="tx2">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onotype Corsiva" panose="03010101010201010101" pitchFamily="66" charset="0"/>
              </a:rPr>
              <a:t>We believe the collaboration needed for meaningful change is built on honesty, trust and respect.</a:t>
            </a:r>
          </a:p>
          <a:p>
            <a:pPr algn="ctr"/>
            <a:endParaRPr lang="en-US" sz="2400" dirty="0">
              <a:solidFill>
                <a:schemeClr val="tx1"/>
              </a:solidFill>
              <a:latin typeface="Monotype Corsiva" panose="03010101010201010101" pitchFamily="66" charset="0"/>
            </a:endParaRPr>
          </a:p>
        </p:txBody>
      </p:sp>
      <p:graphicFrame>
        <p:nvGraphicFramePr>
          <p:cNvPr id="5" name="Chart 4"/>
          <p:cNvGraphicFramePr>
            <a:graphicFrameLocks/>
          </p:cNvGraphicFramePr>
          <p:nvPr>
            <p:extLst>
              <p:ext uri="{D42A27DB-BD31-4B8C-83A1-F6EECF244321}">
                <p14:modId xmlns:p14="http://schemas.microsoft.com/office/powerpoint/2010/main" val="4258549461"/>
              </p:ext>
            </p:extLst>
          </p:nvPr>
        </p:nvGraphicFramePr>
        <p:xfrm>
          <a:off x="3200400" y="0"/>
          <a:ext cx="5972629" cy="68579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70004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00" y="1600200"/>
            <a:ext cx="3645493" cy="5257800"/>
          </a:xfrm>
          <a:prstGeom prst="rect">
            <a:avLst/>
          </a:prstGeom>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u="sng" dirty="0" smtClean="0">
              <a:latin typeface="Palatino Linotype" panose="02040502050505030304" pitchFamily="18" charset="0"/>
            </a:endParaRPr>
          </a:p>
          <a:p>
            <a:pPr algn="ctr"/>
            <a:endParaRPr lang="en-US" u="sng" dirty="0">
              <a:latin typeface="Palatino Linotype" panose="02040502050505030304" pitchFamily="18" charset="0"/>
            </a:endParaRPr>
          </a:p>
          <a:p>
            <a:pPr algn="ctr"/>
            <a:endParaRPr lang="en-US" u="sng" dirty="0" smtClean="0">
              <a:latin typeface="Palatino Linotype" panose="02040502050505030304" pitchFamily="18" charset="0"/>
            </a:endParaRPr>
          </a:p>
          <a:p>
            <a:pPr algn="ctr"/>
            <a:r>
              <a:rPr lang="en-US" u="sng" dirty="0" smtClean="0">
                <a:latin typeface="Palatino Linotype" panose="02040502050505030304" pitchFamily="18" charset="0"/>
              </a:rPr>
              <a:t>Compilation and Review</a:t>
            </a:r>
          </a:p>
          <a:p>
            <a:pPr marL="285750" indent="-285750">
              <a:buFont typeface="Arial"/>
              <a:buChar char="•"/>
            </a:pPr>
            <a:r>
              <a:rPr lang="en-US" sz="1600" dirty="0" smtClean="0">
                <a:latin typeface="Palatino Linotype" panose="02040502050505030304" pitchFamily="18" charset="0"/>
              </a:rPr>
              <a:t>Aligned to the WCSD Mission Statement and Core Values</a:t>
            </a:r>
          </a:p>
          <a:p>
            <a:r>
              <a:rPr lang="en-US" sz="1600" dirty="0" smtClean="0">
                <a:latin typeface="Palatino Linotype" panose="02040502050505030304" pitchFamily="18" charset="0"/>
              </a:rPr>
              <a:t> </a:t>
            </a:r>
          </a:p>
          <a:p>
            <a:pPr marL="285750" indent="-285750">
              <a:buFont typeface="Arial"/>
              <a:buChar char="•"/>
            </a:pPr>
            <a:r>
              <a:rPr lang="en-US" sz="1600" dirty="0" smtClean="0">
                <a:latin typeface="Palatino Linotype" panose="02040502050505030304" pitchFamily="18" charset="0"/>
              </a:rPr>
              <a:t>Reflects the BOE goals when building the budget</a:t>
            </a:r>
          </a:p>
          <a:p>
            <a:pPr marL="285750" indent="-285750">
              <a:buFont typeface="Arial"/>
              <a:buChar char="•"/>
            </a:pPr>
            <a:endParaRPr lang="en-US" sz="1600" dirty="0" smtClean="0">
              <a:latin typeface="Palatino Linotype" panose="02040502050505030304" pitchFamily="18" charset="0"/>
            </a:endParaRPr>
          </a:p>
          <a:p>
            <a:pPr marL="285750" indent="-285750">
              <a:buFont typeface="Arial"/>
              <a:buChar char="•"/>
            </a:pPr>
            <a:r>
              <a:rPr lang="en-US" sz="1600" dirty="0" smtClean="0">
                <a:latin typeface="Palatino Linotype" panose="02040502050505030304" pitchFamily="18" charset="0"/>
              </a:rPr>
              <a:t>Careful and prudent use estimates </a:t>
            </a:r>
          </a:p>
          <a:p>
            <a:pPr marL="285750" indent="-285750">
              <a:buFont typeface="Arial"/>
              <a:buChar char="•"/>
            </a:pPr>
            <a:endParaRPr lang="en-US" sz="1600" dirty="0" smtClean="0">
              <a:latin typeface="Palatino Linotype" panose="02040502050505030304" pitchFamily="18" charset="0"/>
            </a:endParaRPr>
          </a:p>
          <a:p>
            <a:pPr marL="285750" indent="-285750">
              <a:buFont typeface="Arial"/>
              <a:buChar char="•"/>
            </a:pPr>
            <a:r>
              <a:rPr lang="en-US" sz="1600" dirty="0" smtClean="0">
                <a:latin typeface="Palatino Linotype" panose="02040502050505030304" pitchFamily="18" charset="0"/>
              </a:rPr>
              <a:t>Interactive process for the BOE</a:t>
            </a:r>
          </a:p>
          <a:p>
            <a:pPr marL="285750" indent="-285750">
              <a:buFont typeface="Arial"/>
              <a:buChar char="•"/>
            </a:pPr>
            <a:endParaRPr lang="en-US" sz="1600" dirty="0" smtClean="0">
              <a:latin typeface="Palatino Linotype" panose="02040502050505030304" pitchFamily="18" charset="0"/>
            </a:endParaRPr>
          </a:p>
          <a:p>
            <a:pPr marL="285750" indent="-285750">
              <a:buFont typeface="Arial"/>
              <a:buChar char="•"/>
            </a:pPr>
            <a:r>
              <a:rPr lang="en-US" sz="1600" dirty="0" smtClean="0">
                <a:latin typeface="Palatino Linotype" panose="02040502050505030304" pitchFamily="18" charset="0"/>
              </a:rPr>
              <a:t>“A Budget Conversation” forum and budget email to gather community data and feedback</a:t>
            </a:r>
          </a:p>
          <a:p>
            <a:pPr marL="285750" indent="-285750">
              <a:buFont typeface="Arial"/>
              <a:buChar char="•"/>
            </a:pPr>
            <a:endParaRPr lang="en-US" sz="1600" dirty="0" smtClean="0">
              <a:latin typeface="Palatino Linotype" panose="02040502050505030304" pitchFamily="18" charset="0"/>
            </a:endParaRPr>
          </a:p>
          <a:p>
            <a:pPr marL="285750" indent="-285750">
              <a:buFont typeface="Arial"/>
              <a:buChar char="•"/>
            </a:pPr>
            <a:r>
              <a:rPr lang="en-US" sz="1600" dirty="0" smtClean="0">
                <a:latin typeface="Palatino Linotype" panose="02040502050505030304" pitchFamily="18" charset="0"/>
              </a:rPr>
              <a:t>Transparent process for the BOE and community</a:t>
            </a:r>
          </a:p>
          <a:p>
            <a:pPr marL="285750" indent="-285750">
              <a:buFont typeface="Arial"/>
              <a:buChar char="•"/>
            </a:pPr>
            <a:endParaRPr lang="en-US" sz="1600" dirty="0" smtClean="0">
              <a:latin typeface="Palatino Linotype" panose="02040502050505030304" pitchFamily="18" charset="0"/>
            </a:endParaRPr>
          </a:p>
          <a:p>
            <a:pPr marL="285750" indent="-285750">
              <a:buFont typeface="Arial"/>
              <a:buChar char="•"/>
            </a:pPr>
            <a:r>
              <a:rPr lang="en-US" sz="1600" dirty="0" smtClean="0">
                <a:latin typeface="Palatino Linotype" panose="02040502050505030304" pitchFamily="18" charset="0"/>
              </a:rPr>
              <a:t>Information sharing process with scheduled community forums</a:t>
            </a:r>
          </a:p>
          <a:p>
            <a:pPr algn="ctr"/>
            <a:endParaRPr lang="en-US" dirty="0" smtClean="0"/>
          </a:p>
          <a:p>
            <a:pPr algn="ctr"/>
            <a:endParaRPr lang="en-US" dirty="0"/>
          </a:p>
          <a:p>
            <a:pPr algn="ctr"/>
            <a:endParaRPr lang="en-US" dirty="0"/>
          </a:p>
        </p:txBody>
      </p:sp>
      <p:sp>
        <p:nvSpPr>
          <p:cNvPr id="6" name="Rectangle 5"/>
          <p:cNvSpPr/>
          <p:nvPr/>
        </p:nvSpPr>
        <p:spPr>
          <a:xfrm>
            <a:off x="5016500" y="1612900"/>
            <a:ext cx="4114800" cy="5257800"/>
          </a:xfrm>
          <a:prstGeom prst="rect">
            <a:avLst/>
          </a:prstGeom>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smtClean="0">
                <a:latin typeface="Palatino Linotype" panose="02040502050505030304" pitchFamily="18" charset="0"/>
              </a:rPr>
              <a:t>Building the Budget</a:t>
            </a:r>
          </a:p>
          <a:p>
            <a:endParaRPr lang="en-US" dirty="0">
              <a:latin typeface="Palatino Linotype" panose="02040502050505030304" pitchFamily="18" charset="0"/>
            </a:endParaRPr>
          </a:p>
          <a:p>
            <a:pPr marL="285750" indent="-285750">
              <a:buFont typeface="Arial"/>
              <a:buChar char="•"/>
            </a:pPr>
            <a:r>
              <a:rPr lang="en-US" sz="1600" dirty="0" smtClean="0">
                <a:latin typeface="Palatino Linotype" panose="02040502050505030304" pitchFamily="18" charset="0"/>
              </a:rPr>
              <a:t>Build components of the budget</a:t>
            </a:r>
          </a:p>
          <a:p>
            <a:pPr marL="742950" lvl="1" indent="-285750">
              <a:buFont typeface="Wingdings" charset="2"/>
              <a:buChar char="Ø"/>
            </a:pPr>
            <a:r>
              <a:rPr lang="en-US" sz="1600" dirty="0" smtClean="0">
                <a:latin typeface="Palatino Linotype" panose="02040502050505030304" pitchFamily="18" charset="0"/>
              </a:rPr>
              <a:t>General Support</a:t>
            </a:r>
          </a:p>
          <a:p>
            <a:pPr marL="742950" lvl="1" indent="-285750">
              <a:buFont typeface="Wingdings" charset="2"/>
              <a:buChar char="Ø"/>
            </a:pPr>
            <a:r>
              <a:rPr lang="en-US" sz="1600" dirty="0" smtClean="0">
                <a:latin typeface="Palatino Linotype" panose="02040502050505030304" pitchFamily="18" charset="0"/>
              </a:rPr>
              <a:t>Instruction</a:t>
            </a:r>
          </a:p>
          <a:p>
            <a:pPr marL="742950" lvl="1" indent="-285750">
              <a:buFont typeface="Wingdings" charset="2"/>
              <a:buChar char="Ø"/>
            </a:pPr>
            <a:r>
              <a:rPr lang="en-US" sz="1600" dirty="0" smtClean="0">
                <a:latin typeface="Palatino Linotype" panose="02040502050505030304" pitchFamily="18" charset="0"/>
              </a:rPr>
              <a:t>Transportation </a:t>
            </a:r>
          </a:p>
          <a:p>
            <a:pPr marL="742950" lvl="1" indent="-285750">
              <a:buFont typeface="Wingdings" charset="2"/>
              <a:buChar char="Ø"/>
            </a:pPr>
            <a:r>
              <a:rPr lang="en-US" sz="1600" dirty="0" smtClean="0">
                <a:latin typeface="Palatino Linotype" panose="02040502050505030304" pitchFamily="18" charset="0"/>
              </a:rPr>
              <a:t>Undistributed</a:t>
            </a:r>
          </a:p>
          <a:p>
            <a:pPr marL="285750" indent="-285750">
              <a:buFont typeface="Arial"/>
              <a:buChar char="•"/>
            </a:pPr>
            <a:endParaRPr lang="en-US" sz="1600" dirty="0" smtClean="0">
              <a:latin typeface="Palatino Linotype" panose="02040502050505030304" pitchFamily="18" charset="0"/>
            </a:endParaRPr>
          </a:p>
          <a:p>
            <a:pPr marL="285750" indent="-285750">
              <a:buFont typeface="Arial"/>
              <a:buChar char="•"/>
            </a:pPr>
            <a:r>
              <a:rPr lang="en-US" sz="1600" dirty="0" smtClean="0">
                <a:latin typeface="Palatino Linotype" panose="02040502050505030304" pitchFamily="18" charset="0"/>
              </a:rPr>
              <a:t>Continuously work with Admin team to refine data and estimates used</a:t>
            </a:r>
          </a:p>
          <a:p>
            <a:pPr marL="285750" indent="-285750">
              <a:buFont typeface="Arial"/>
              <a:buChar char="•"/>
            </a:pPr>
            <a:endParaRPr lang="en-US" sz="1600" dirty="0" smtClean="0">
              <a:latin typeface="Palatino Linotype" panose="02040502050505030304" pitchFamily="18" charset="0"/>
            </a:endParaRPr>
          </a:p>
          <a:p>
            <a:pPr marL="285750" indent="-285750">
              <a:buFont typeface="Arial"/>
              <a:buChar char="•"/>
            </a:pPr>
            <a:r>
              <a:rPr lang="en-US" sz="1600" dirty="0" smtClean="0">
                <a:latin typeface="Palatino Linotype" panose="02040502050505030304" pitchFamily="18" charset="0"/>
              </a:rPr>
              <a:t>Respond to information as provided from NYS and other funding sources</a:t>
            </a:r>
          </a:p>
          <a:p>
            <a:pPr marL="285750" indent="-285750">
              <a:buFont typeface="Arial"/>
              <a:buChar char="•"/>
            </a:pPr>
            <a:endParaRPr lang="en-US" sz="1600" dirty="0">
              <a:latin typeface="Palatino Linotype" panose="02040502050505030304" pitchFamily="18" charset="0"/>
            </a:endParaRPr>
          </a:p>
          <a:p>
            <a:pPr marL="285750" indent="-285750">
              <a:buFont typeface="Arial"/>
              <a:buChar char="•"/>
            </a:pPr>
            <a:r>
              <a:rPr lang="en-US" sz="1600" dirty="0" smtClean="0">
                <a:latin typeface="Palatino Linotype" panose="02040502050505030304" pitchFamily="18" charset="0"/>
              </a:rPr>
              <a:t>Utilize BOE and community feedback to refine the budget document</a:t>
            </a:r>
          </a:p>
          <a:p>
            <a:pPr marL="285750" indent="-285750">
              <a:buFont typeface="Arial"/>
              <a:buChar char="•"/>
            </a:pPr>
            <a:endParaRPr lang="en-US" dirty="0" smtClean="0"/>
          </a:p>
          <a:p>
            <a:pPr algn="ctr"/>
            <a:endParaRPr lang="en-US" dirty="0"/>
          </a:p>
          <a:p>
            <a:pPr algn="ctr"/>
            <a:endParaRPr lang="en-US" dirty="0"/>
          </a:p>
        </p:txBody>
      </p:sp>
      <p:sp>
        <p:nvSpPr>
          <p:cNvPr id="7" name="Rectangle 6"/>
          <p:cNvSpPr/>
          <p:nvPr/>
        </p:nvSpPr>
        <p:spPr>
          <a:xfrm>
            <a:off x="0" y="0"/>
            <a:ext cx="9144000" cy="1600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n w="12700">
                  <a:solidFill>
                    <a:schemeClr val="tx2">
                      <a:satMod val="155000"/>
                    </a:schemeClr>
                  </a:solidFill>
                  <a:prstDash val="solid"/>
                </a:ln>
                <a:solidFill>
                  <a:schemeClr val="tx2"/>
                </a:solidFill>
                <a:latin typeface="Palatino Linotype" panose="02040502050505030304" pitchFamily="18" charset="0"/>
              </a:rPr>
              <a:t>As previously discussed in November 2015, the District administrative team has been…</a:t>
            </a:r>
            <a:endParaRPr lang="en-US" sz="2800" dirty="0">
              <a:ln w="12700">
                <a:solidFill>
                  <a:schemeClr val="tx2">
                    <a:satMod val="155000"/>
                  </a:schemeClr>
                </a:solidFill>
                <a:prstDash val="solid"/>
              </a:ln>
              <a:solidFill>
                <a:schemeClr val="tx2"/>
              </a:solidFill>
              <a:latin typeface="Palatino Linotype" panose="02040502050505030304" pitchFamily="18" charset="0"/>
            </a:endParaRPr>
          </a:p>
        </p:txBody>
      </p:sp>
      <p:sp>
        <p:nvSpPr>
          <p:cNvPr id="8" name="Rectangle 7"/>
          <p:cNvSpPr/>
          <p:nvPr/>
        </p:nvSpPr>
        <p:spPr>
          <a:xfrm>
            <a:off x="3657600" y="1600200"/>
            <a:ext cx="1371600" cy="5257800"/>
          </a:xfrm>
          <a:prstGeom prst="rect">
            <a:avLst/>
          </a:prstGeom>
          <a:solidFill>
            <a:schemeClr val="accent1">
              <a:lumMod val="60000"/>
              <a:lumOff val="40000"/>
            </a:schemeClr>
          </a:solidFill>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alatino Linotype" panose="02040502050505030304" pitchFamily="18" charset="0"/>
              </a:rPr>
              <a:t>&amp;</a:t>
            </a:r>
            <a:endParaRPr lang="en-US" sz="8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alatino Linotype" panose="02040502050505030304" pitchFamily="18" charset="0"/>
            </a:endParaRPr>
          </a:p>
        </p:txBody>
      </p:sp>
    </p:spTree>
    <p:extLst>
      <p:ext uri="{BB962C8B-B14F-4D97-AF65-F5344CB8AC3E}">
        <p14:creationId xmlns:p14="http://schemas.microsoft.com/office/powerpoint/2010/main" val="30583107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3200400" cy="3276600"/>
          </a:xfrm>
          <a:prstGeom prst="rect">
            <a:avLst/>
          </a:prstGeom>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200" b="1" dirty="0" smtClean="0">
                <a:ln w="12700">
                  <a:solidFill>
                    <a:schemeClr val="tx2">
                      <a:satMod val="155000"/>
                    </a:schemeClr>
                  </a:solidFill>
                  <a:prstDash val="solid"/>
                </a:ln>
                <a:solidFill>
                  <a:schemeClr val="bg2">
                    <a:tint val="85000"/>
                    <a:satMod val="155000"/>
                  </a:schemeClr>
                </a:solidFill>
                <a:latin typeface="Palatino Linotype" panose="02040502050505030304" pitchFamily="18" charset="0"/>
              </a:rPr>
              <a:t>Capital Project May 2013</a:t>
            </a:r>
            <a:endParaRPr lang="en-US" sz="3200" b="1" dirty="0">
              <a:ln w="12700">
                <a:solidFill>
                  <a:schemeClr val="tx2">
                    <a:satMod val="155000"/>
                  </a:schemeClr>
                </a:solidFill>
                <a:prstDash val="solid"/>
              </a:ln>
              <a:solidFill>
                <a:schemeClr val="bg2">
                  <a:tint val="85000"/>
                  <a:satMod val="155000"/>
                </a:schemeClr>
              </a:solidFill>
              <a:latin typeface="Palatino Linotype" panose="02040502050505030304" pitchFamily="18" charset="0"/>
            </a:endParaRPr>
          </a:p>
        </p:txBody>
      </p:sp>
      <p:sp>
        <p:nvSpPr>
          <p:cNvPr id="4" name="Rectangle 3"/>
          <p:cNvSpPr/>
          <p:nvPr/>
        </p:nvSpPr>
        <p:spPr>
          <a:xfrm>
            <a:off x="3215965" y="0"/>
            <a:ext cx="5943600"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smtClean="0">
              <a:solidFill>
                <a:schemeClr val="accent1">
                  <a:lumMod val="50000"/>
                </a:schemeClr>
              </a:solidFill>
              <a:latin typeface="Palatino Linotype" panose="02040502050505030304" pitchFamily="18" charset="0"/>
            </a:endParaRPr>
          </a:p>
          <a:p>
            <a:r>
              <a:rPr lang="en-US" sz="2400" dirty="0" smtClean="0">
                <a:solidFill>
                  <a:schemeClr val="accent1">
                    <a:lumMod val="50000"/>
                  </a:schemeClr>
                </a:solidFill>
                <a:latin typeface="Palatino Linotype" panose="02040502050505030304" pitchFamily="18" charset="0"/>
              </a:rPr>
              <a:t>13/14 to 16/17 Fuel </a:t>
            </a:r>
            <a:r>
              <a:rPr lang="en-US" sz="2400" dirty="0">
                <a:solidFill>
                  <a:schemeClr val="accent1">
                    <a:lumMod val="50000"/>
                  </a:schemeClr>
                </a:solidFill>
                <a:latin typeface="Palatino Linotype" panose="02040502050505030304" pitchFamily="18" charset="0"/>
              </a:rPr>
              <a:t>Oil Savings </a:t>
            </a:r>
            <a:r>
              <a:rPr lang="en-US" sz="2400" dirty="0" smtClean="0">
                <a:solidFill>
                  <a:schemeClr val="accent1">
                    <a:lumMod val="50000"/>
                  </a:schemeClr>
                </a:solidFill>
                <a:latin typeface="Palatino Linotype" panose="02040502050505030304" pitchFamily="18" charset="0"/>
              </a:rPr>
              <a:t>      		    			    $  920,000 </a:t>
            </a:r>
          </a:p>
          <a:p>
            <a:r>
              <a:rPr lang="en-US" sz="2400" dirty="0" smtClean="0">
                <a:solidFill>
                  <a:schemeClr val="accent1">
                    <a:lumMod val="50000"/>
                  </a:schemeClr>
                </a:solidFill>
                <a:latin typeface="Palatino Linotype" panose="02040502050505030304" pitchFamily="18" charset="0"/>
              </a:rPr>
              <a:t>15/16 to 16/17 Rental Savings           	    				    </a:t>
            </a:r>
            <a:r>
              <a:rPr lang="en-US" sz="2400" u="sng" dirty="0" smtClean="0">
                <a:solidFill>
                  <a:schemeClr val="accent1">
                    <a:lumMod val="50000"/>
                  </a:schemeClr>
                </a:solidFill>
                <a:latin typeface="Palatino Linotype" panose="02040502050505030304" pitchFamily="18" charset="0"/>
              </a:rPr>
              <a:t>$  489,420 </a:t>
            </a:r>
          </a:p>
          <a:p>
            <a:r>
              <a:rPr lang="en-US" sz="2400" dirty="0" smtClean="0">
                <a:solidFill>
                  <a:schemeClr val="accent1">
                    <a:lumMod val="50000"/>
                  </a:schemeClr>
                </a:solidFill>
                <a:latin typeface="Palatino Linotype" panose="02040502050505030304" pitchFamily="18" charset="0"/>
              </a:rPr>
              <a:t>Total Savings              	   $1,409,420</a:t>
            </a:r>
          </a:p>
          <a:p>
            <a:pPr algn="ctr"/>
            <a:endParaRPr lang="en-US" sz="2400" dirty="0" smtClean="0">
              <a:solidFill>
                <a:schemeClr val="accent1">
                  <a:lumMod val="50000"/>
                </a:schemeClr>
              </a:solidFill>
              <a:latin typeface="Palatino Linotype" panose="02040502050505030304" pitchFamily="18" charset="0"/>
            </a:endParaRPr>
          </a:p>
          <a:p>
            <a:r>
              <a:rPr lang="en-US" sz="2400" dirty="0" smtClean="0">
                <a:solidFill>
                  <a:schemeClr val="accent1">
                    <a:lumMod val="50000"/>
                  </a:schemeClr>
                </a:solidFill>
                <a:latin typeface="Palatino Linotype" panose="02040502050505030304" pitchFamily="18" charset="0"/>
              </a:rPr>
              <a:t>13/14 to 16/17 Natural Gas Increase   </a:t>
            </a:r>
            <a:r>
              <a:rPr lang="en-US" sz="2400" dirty="0">
                <a:solidFill>
                  <a:schemeClr val="accent1">
                    <a:lumMod val="50000"/>
                  </a:schemeClr>
                </a:solidFill>
                <a:latin typeface="Palatino Linotype" panose="02040502050505030304" pitchFamily="18" charset="0"/>
              </a:rPr>
              <a:t>	  </a:t>
            </a:r>
            <a:r>
              <a:rPr lang="en-US" sz="2400" dirty="0" smtClean="0">
                <a:solidFill>
                  <a:schemeClr val="accent1">
                    <a:lumMod val="50000"/>
                  </a:schemeClr>
                </a:solidFill>
                <a:latin typeface="Palatino Linotype" panose="02040502050505030304" pitchFamily="18" charset="0"/>
              </a:rPr>
              <a:t>				    $  415,300</a:t>
            </a:r>
            <a:endParaRPr lang="en-US" sz="2400" dirty="0">
              <a:solidFill>
                <a:schemeClr val="accent1">
                  <a:lumMod val="50000"/>
                </a:schemeClr>
              </a:solidFill>
              <a:latin typeface="Palatino Linotype" panose="02040502050505030304" pitchFamily="18" charset="0"/>
            </a:endParaRPr>
          </a:p>
          <a:p>
            <a:r>
              <a:rPr lang="en-US" sz="2400" dirty="0" smtClean="0">
                <a:solidFill>
                  <a:schemeClr val="accent1">
                    <a:lumMod val="50000"/>
                  </a:schemeClr>
                </a:solidFill>
                <a:latin typeface="Palatino Linotype" panose="02040502050505030304" pitchFamily="18" charset="0"/>
              </a:rPr>
              <a:t>15/16 to 16/17 Debt </a:t>
            </a:r>
            <a:r>
              <a:rPr lang="en-US" sz="2400" dirty="0">
                <a:solidFill>
                  <a:schemeClr val="accent1">
                    <a:lumMod val="50000"/>
                  </a:schemeClr>
                </a:solidFill>
                <a:latin typeface="Palatino Linotype" panose="02040502050505030304" pitchFamily="18" charset="0"/>
              </a:rPr>
              <a:t>Service </a:t>
            </a:r>
            <a:r>
              <a:rPr lang="en-US" sz="2400" dirty="0" smtClean="0">
                <a:solidFill>
                  <a:schemeClr val="accent1">
                    <a:lumMod val="50000"/>
                  </a:schemeClr>
                </a:solidFill>
                <a:latin typeface="Palatino Linotype" panose="02040502050505030304" pitchFamily="18" charset="0"/>
              </a:rPr>
              <a:t>Increase</a:t>
            </a:r>
          </a:p>
          <a:p>
            <a:r>
              <a:rPr lang="en-US" sz="2400" dirty="0" smtClean="0">
                <a:solidFill>
                  <a:schemeClr val="accent1">
                    <a:lumMod val="50000"/>
                  </a:schemeClr>
                </a:solidFill>
                <a:latin typeface="Palatino Linotype" panose="02040502050505030304" pitchFamily="18" charset="0"/>
              </a:rPr>
              <a:t>				   </a:t>
            </a:r>
            <a:r>
              <a:rPr lang="en-US" sz="2400" u="sng" dirty="0" smtClean="0">
                <a:solidFill>
                  <a:schemeClr val="accent1">
                    <a:lumMod val="50000"/>
                  </a:schemeClr>
                </a:solidFill>
                <a:latin typeface="Palatino Linotype" panose="02040502050505030304" pitchFamily="18" charset="0"/>
              </a:rPr>
              <a:t>$1,428,000</a:t>
            </a:r>
            <a:r>
              <a:rPr lang="en-US" sz="2400" dirty="0" smtClean="0">
                <a:solidFill>
                  <a:schemeClr val="accent1">
                    <a:lumMod val="50000"/>
                  </a:schemeClr>
                </a:solidFill>
                <a:latin typeface="Palatino Linotype" panose="02040502050505030304" pitchFamily="18" charset="0"/>
              </a:rPr>
              <a:t>					   $1,843,300	</a:t>
            </a:r>
          </a:p>
          <a:p>
            <a:pPr algn="ctr"/>
            <a:endParaRPr lang="en-US" sz="2800" dirty="0" smtClean="0">
              <a:solidFill>
                <a:schemeClr val="accent1">
                  <a:lumMod val="50000"/>
                </a:schemeClr>
              </a:solidFill>
              <a:latin typeface="Palatino Linotype" panose="02040502050505030304" pitchFamily="18" charset="0"/>
            </a:endParaRPr>
          </a:p>
          <a:p>
            <a:r>
              <a:rPr lang="en-US" sz="2800" dirty="0" smtClean="0">
                <a:solidFill>
                  <a:schemeClr val="accent1">
                    <a:lumMod val="50000"/>
                  </a:schemeClr>
                </a:solidFill>
                <a:latin typeface="Palatino Linotype" panose="02040502050505030304" pitchFamily="18" charset="0"/>
              </a:rPr>
              <a:t>Net Cost 			  $  433,880</a:t>
            </a:r>
          </a:p>
          <a:p>
            <a:r>
              <a:rPr lang="en-US" sz="2000" i="1" dirty="0" smtClean="0">
                <a:solidFill>
                  <a:schemeClr val="accent1">
                    <a:lumMod val="50000"/>
                  </a:schemeClr>
                </a:solidFill>
                <a:latin typeface="Palatino Linotype" panose="02040502050505030304" pitchFamily="18" charset="0"/>
              </a:rPr>
              <a:t>before purchase of the building</a:t>
            </a:r>
          </a:p>
          <a:p>
            <a:endParaRPr lang="en-US" sz="2000" i="1" dirty="0">
              <a:solidFill>
                <a:schemeClr val="accent1">
                  <a:lumMod val="50000"/>
                </a:schemeClr>
              </a:solidFill>
              <a:latin typeface="Palatino Linotype" panose="02040502050505030304" pitchFamily="18" charset="0"/>
            </a:endParaRPr>
          </a:p>
        </p:txBody>
      </p:sp>
      <p:sp>
        <p:nvSpPr>
          <p:cNvPr id="2" name="Rectangle 1"/>
          <p:cNvSpPr/>
          <p:nvPr/>
        </p:nvSpPr>
        <p:spPr>
          <a:xfrm>
            <a:off x="-1" y="3276600"/>
            <a:ext cx="3215965" cy="3581400"/>
          </a:xfrm>
          <a:prstGeom prst="rect">
            <a:avLst/>
          </a:prstGeom>
          <a:solidFill>
            <a:schemeClr val="tx2">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onotype Corsiva" panose="03010101010201010101" pitchFamily="66" charset="0"/>
              </a:rPr>
              <a:t>We believe the collaboration needed for meaningful change is built on honesty, trust and respect.</a:t>
            </a:r>
          </a:p>
          <a:p>
            <a:pPr algn="ctr"/>
            <a:endParaRPr lang="en-US" sz="2400" dirty="0">
              <a:solidFill>
                <a:schemeClr val="tx1"/>
              </a:solidFill>
              <a:latin typeface="Monotype Corsiva" panose="03010101010201010101" pitchFamily="66" charset="0"/>
            </a:endParaRPr>
          </a:p>
        </p:txBody>
      </p:sp>
    </p:spTree>
    <p:extLst>
      <p:ext uri="{BB962C8B-B14F-4D97-AF65-F5344CB8AC3E}">
        <p14:creationId xmlns:p14="http://schemas.microsoft.com/office/powerpoint/2010/main" val="18564819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3200400" cy="3276600"/>
          </a:xfrm>
          <a:prstGeom prst="rect">
            <a:avLst/>
          </a:prstGeom>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200" b="1" dirty="0" smtClean="0">
                <a:ln w="12700">
                  <a:solidFill>
                    <a:schemeClr val="tx2">
                      <a:satMod val="155000"/>
                    </a:schemeClr>
                  </a:solidFill>
                  <a:prstDash val="solid"/>
                </a:ln>
                <a:solidFill>
                  <a:schemeClr val="bg2">
                    <a:tint val="85000"/>
                    <a:satMod val="155000"/>
                  </a:schemeClr>
                </a:solidFill>
                <a:latin typeface="Palatino Linotype" panose="02040502050505030304" pitchFamily="18" charset="0"/>
              </a:rPr>
              <a:t>Capital Project May 2013</a:t>
            </a:r>
            <a:endParaRPr lang="en-US" sz="3200" b="1" dirty="0">
              <a:ln w="12700">
                <a:solidFill>
                  <a:schemeClr val="tx2">
                    <a:satMod val="155000"/>
                  </a:schemeClr>
                </a:solidFill>
                <a:prstDash val="solid"/>
              </a:ln>
              <a:solidFill>
                <a:schemeClr val="bg2">
                  <a:tint val="85000"/>
                  <a:satMod val="155000"/>
                </a:schemeClr>
              </a:solidFill>
              <a:latin typeface="Palatino Linotype" panose="02040502050505030304" pitchFamily="18" charset="0"/>
            </a:endParaRPr>
          </a:p>
        </p:txBody>
      </p:sp>
      <p:sp>
        <p:nvSpPr>
          <p:cNvPr id="4" name="Rectangle 3"/>
          <p:cNvSpPr/>
          <p:nvPr/>
        </p:nvSpPr>
        <p:spPr>
          <a:xfrm>
            <a:off x="3164114" y="0"/>
            <a:ext cx="5943600"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accent1">
                    <a:lumMod val="50000"/>
                  </a:schemeClr>
                </a:solidFill>
                <a:latin typeface="Palatino Linotype" panose="02040502050505030304" pitchFamily="18" charset="0"/>
              </a:rPr>
              <a:t>If the DO / OVAHS building is purchased</a:t>
            </a:r>
          </a:p>
          <a:p>
            <a:endParaRPr lang="en-US" sz="3200" dirty="0">
              <a:solidFill>
                <a:schemeClr val="accent1">
                  <a:lumMod val="50000"/>
                </a:schemeClr>
              </a:solidFill>
              <a:latin typeface="Palatino Linotype" panose="02040502050505030304" pitchFamily="18" charset="0"/>
            </a:endParaRPr>
          </a:p>
          <a:p>
            <a:r>
              <a:rPr lang="en-US" sz="3200" dirty="0" smtClean="0">
                <a:solidFill>
                  <a:schemeClr val="accent1">
                    <a:lumMod val="50000"/>
                  </a:schemeClr>
                </a:solidFill>
                <a:latin typeface="Palatino Linotype" panose="02040502050505030304" pitchFamily="18" charset="0"/>
              </a:rPr>
              <a:t>Net Cost 			$433,880</a:t>
            </a:r>
          </a:p>
          <a:p>
            <a:r>
              <a:rPr lang="en-US" sz="2000" i="1" dirty="0" smtClean="0">
                <a:solidFill>
                  <a:schemeClr val="accent1">
                    <a:lumMod val="50000"/>
                  </a:schemeClr>
                </a:solidFill>
                <a:latin typeface="Palatino Linotype" panose="02040502050505030304" pitchFamily="18" charset="0"/>
              </a:rPr>
              <a:t>before purchase of the building</a:t>
            </a:r>
          </a:p>
          <a:p>
            <a:endParaRPr lang="en-US" sz="2000" i="1" dirty="0" smtClean="0">
              <a:solidFill>
                <a:schemeClr val="accent1">
                  <a:lumMod val="50000"/>
                </a:schemeClr>
              </a:solidFill>
              <a:latin typeface="Palatino Linotype" panose="02040502050505030304" pitchFamily="18" charset="0"/>
            </a:endParaRPr>
          </a:p>
          <a:p>
            <a:r>
              <a:rPr lang="en-US" sz="3200" dirty="0" smtClean="0">
                <a:solidFill>
                  <a:schemeClr val="accent1">
                    <a:lumMod val="50000"/>
                  </a:schemeClr>
                </a:solidFill>
                <a:latin typeface="Palatino Linotype" panose="02040502050505030304" pitchFamily="18" charset="0"/>
              </a:rPr>
              <a:t>Rental Savings </a:t>
            </a:r>
            <a:r>
              <a:rPr lang="en-US" sz="3200" dirty="0">
                <a:solidFill>
                  <a:schemeClr val="accent1">
                    <a:lumMod val="50000"/>
                  </a:schemeClr>
                </a:solidFill>
                <a:latin typeface="Palatino Linotype" panose="02040502050505030304" pitchFamily="18" charset="0"/>
              </a:rPr>
              <a:t>	</a:t>
            </a:r>
            <a:r>
              <a:rPr lang="en-US" sz="3200" dirty="0" smtClean="0">
                <a:solidFill>
                  <a:schemeClr val="accent1">
                    <a:lumMod val="50000"/>
                  </a:schemeClr>
                </a:solidFill>
                <a:latin typeface="Palatino Linotype" panose="02040502050505030304" pitchFamily="18" charset="0"/>
              </a:rPr>
              <a:t>$395,100</a:t>
            </a:r>
          </a:p>
          <a:p>
            <a:endParaRPr lang="en-US" sz="2000" i="1" dirty="0">
              <a:solidFill>
                <a:schemeClr val="accent1">
                  <a:lumMod val="50000"/>
                </a:schemeClr>
              </a:solidFill>
              <a:latin typeface="Palatino Linotype" panose="02040502050505030304" pitchFamily="18" charset="0"/>
            </a:endParaRPr>
          </a:p>
          <a:p>
            <a:r>
              <a:rPr lang="en-US" sz="3200" dirty="0" smtClean="0">
                <a:solidFill>
                  <a:schemeClr val="accent1">
                    <a:lumMod val="50000"/>
                  </a:schemeClr>
                </a:solidFill>
                <a:latin typeface="Palatino Linotype" panose="02040502050505030304" pitchFamily="18" charset="0"/>
              </a:rPr>
              <a:t>Debt Service   		$140,150</a:t>
            </a:r>
          </a:p>
          <a:p>
            <a:r>
              <a:rPr lang="en-US" sz="2000" i="1" dirty="0" smtClean="0">
                <a:solidFill>
                  <a:schemeClr val="accent1">
                    <a:lumMod val="50000"/>
                  </a:schemeClr>
                </a:solidFill>
                <a:latin typeface="Palatino Linotype" panose="02040502050505030304" pitchFamily="18" charset="0"/>
              </a:rPr>
              <a:t>To purchase building (annual)</a:t>
            </a:r>
            <a:endParaRPr lang="en-US" sz="2000" i="1" dirty="0">
              <a:solidFill>
                <a:schemeClr val="accent1">
                  <a:lumMod val="50000"/>
                </a:schemeClr>
              </a:solidFill>
              <a:latin typeface="Palatino Linotype" panose="02040502050505030304" pitchFamily="18" charset="0"/>
            </a:endParaRPr>
          </a:p>
          <a:p>
            <a:endParaRPr lang="en-US" sz="3200" dirty="0">
              <a:solidFill>
                <a:schemeClr val="accent1">
                  <a:lumMod val="50000"/>
                </a:schemeClr>
              </a:solidFill>
              <a:latin typeface="Palatino Linotype" panose="02040502050505030304" pitchFamily="18" charset="0"/>
            </a:endParaRPr>
          </a:p>
          <a:p>
            <a:r>
              <a:rPr lang="en-US" sz="3200" dirty="0" smtClean="0">
                <a:solidFill>
                  <a:schemeClr val="accent1">
                    <a:lumMod val="50000"/>
                  </a:schemeClr>
                </a:solidFill>
                <a:latin typeface="Palatino Linotype" panose="02040502050505030304" pitchFamily="18" charset="0"/>
              </a:rPr>
              <a:t>Net Cost			$178,930</a:t>
            </a:r>
            <a:endParaRPr lang="en-US" sz="3200" dirty="0">
              <a:solidFill>
                <a:schemeClr val="accent1">
                  <a:lumMod val="50000"/>
                </a:schemeClr>
              </a:solidFill>
              <a:latin typeface="Palatino Linotype" panose="02040502050505030304" pitchFamily="18" charset="0"/>
            </a:endParaRPr>
          </a:p>
          <a:p>
            <a:endParaRPr lang="en-US" sz="3200" dirty="0">
              <a:solidFill>
                <a:schemeClr val="accent1">
                  <a:lumMod val="50000"/>
                </a:schemeClr>
              </a:solidFill>
              <a:latin typeface="Palatino Linotype" panose="02040502050505030304" pitchFamily="18" charset="0"/>
            </a:endParaRPr>
          </a:p>
        </p:txBody>
      </p:sp>
      <p:sp>
        <p:nvSpPr>
          <p:cNvPr id="2" name="Rectangle 1"/>
          <p:cNvSpPr/>
          <p:nvPr/>
        </p:nvSpPr>
        <p:spPr>
          <a:xfrm>
            <a:off x="-1" y="3276600"/>
            <a:ext cx="3215965" cy="3581400"/>
          </a:xfrm>
          <a:prstGeom prst="rect">
            <a:avLst/>
          </a:prstGeom>
          <a:solidFill>
            <a:schemeClr val="tx2">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onotype Corsiva" panose="03010101010201010101" pitchFamily="66" charset="0"/>
              </a:rPr>
              <a:t>We believe the collaboration needed for meaningful change is built on honesty, trust and respect.</a:t>
            </a:r>
          </a:p>
          <a:p>
            <a:pPr algn="ctr"/>
            <a:endParaRPr lang="en-US" sz="2400" dirty="0">
              <a:solidFill>
                <a:schemeClr val="tx1"/>
              </a:solidFill>
              <a:latin typeface="Monotype Corsiva" panose="03010101010201010101" pitchFamily="66" charset="0"/>
            </a:endParaRPr>
          </a:p>
        </p:txBody>
      </p:sp>
    </p:spTree>
    <p:extLst>
      <p:ext uri="{BB962C8B-B14F-4D97-AF65-F5344CB8AC3E}">
        <p14:creationId xmlns:p14="http://schemas.microsoft.com/office/powerpoint/2010/main" val="462594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risten crandall\AppData\Local\Microsoft\Windows\Temporary Internet Files\Content.IE5\90DX0ZR4\scales-of-justice-clip-art2[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6999" y="1143000"/>
            <a:ext cx="3657601" cy="38862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0" y="0"/>
            <a:ext cx="2895600" cy="2895600"/>
          </a:xfrm>
          <a:prstGeom prst="rect">
            <a:avLst/>
          </a:prstGeom>
          <a:solidFill>
            <a:schemeClr val="tx2"/>
          </a:solidFill>
          <a:ln>
            <a:solidFill>
              <a:schemeClr val="tx2"/>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3200" dirty="0" smtClean="0">
                <a:latin typeface="Palatino Linotype" panose="02040502050505030304" pitchFamily="18" charset="0"/>
              </a:rPr>
              <a:t>General Support</a:t>
            </a:r>
            <a:endParaRPr lang="en-US" sz="3200" dirty="0">
              <a:latin typeface="Palatino Linotype" panose="02040502050505030304" pitchFamily="18" charset="0"/>
            </a:endParaRPr>
          </a:p>
        </p:txBody>
      </p:sp>
      <p:sp>
        <p:nvSpPr>
          <p:cNvPr id="4" name="Rectangle 3"/>
          <p:cNvSpPr/>
          <p:nvPr/>
        </p:nvSpPr>
        <p:spPr>
          <a:xfrm>
            <a:off x="-1" y="3733800"/>
            <a:ext cx="2895601" cy="3124200"/>
          </a:xfrm>
          <a:prstGeom prst="rect">
            <a:avLst/>
          </a:prstGeom>
          <a:solidFill>
            <a:schemeClr val="tx2"/>
          </a:solidFill>
          <a:ln>
            <a:solidFill>
              <a:schemeClr val="tx2"/>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3200" dirty="0" smtClean="0">
                <a:latin typeface="Palatino Linotype" panose="02040502050505030304" pitchFamily="18" charset="0"/>
              </a:rPr>
              <a:t>Transportation</a:t>
            </a:r>
            <a:endParaRPr lang="en-US" sz="3200" dirty="0">
              <a:latin typeface="Palatino Linotype" panose="02040502050505030304" pitchFamily="18" charset="0"/>
            </a:endParaRPr>
          </a:p>
        </p:txBody>
      </p:sp>
      <p:sp>
        <p:nvSpPr>
          <p:cNvPr id="5" name="Rectangle 4"/>
          <p:cNvSpPr/>
          <p:nvPr/>
        </p:nvSpPr>
        <p:spPr>
          <a:xfrm>
            <a:off x="6324600" y="0"/>
            <a:ext cx="2819400" cy="2895600"/>
          </a:xfrm>
          <a:prstGeom prst="rect">
            <a:avLst/>
          </a:prstGeom>
          <a:solidFill>
            <a:schemeClr val="tx2"/>
          </a:solidFill>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200" dirty="0" smtClean="0">
                <a:latin typeface="Palatino Linotype" panose="02040502050505030304" pitchFamily="18" charset="0"/>
              </a:rPr>
              <a:t>Instruction</a:t>
            </a:r>
            <a:endParaRPr lang="en-US" sz="3200" dirty="0">
              <a:latin typeface="Palatino Linotype" panose="02040502050505030304" pitchFamily="18" charset="0"/>
            </a:endParaRPr>
          </a:p>
        </p:txBody>
      </p:sp>
      <p:sp>
        <p:nvSpPr>
          <p:cNvPr id="6" name="Rectangle 5"/>
          <p:cNvSpPr/>
          <p:nvPr/>
        </p:nvSpPr>
        <p:spPr>
          <a:xfrm>
            <a:off x="6324600" y="3733800"/>
            <a:ext cx="2819400" cy="3124200"/>
          </a:xfrm>
          <a:prstGeom prst="rect">
            <a:avLst/>
          </a:prstGeom>
          <a:solidFill>
            <a:schemeClr val="tx2"/>
          </a:solidFill>
          <a:ln>
            <a:solidFill>
              <a:schemeClr val="tx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200" dirty="0" smtClean="0">
                <a:latin typeface="Palatino Linotype" panose="02040502050505030304" pitchFamily="18" charset="0"/>
              </a:rPr>
              <a:t>Undistributed</a:t>
            </a:r>
            <a:endParaRPr lang="en-US" sz="3200" dirty="0">
              <a:latin typeface="Palatino Linotype" panose="02040502050505030304" pitchFamily="18" charset="0"/>
            </a:endParaRPr>
          </a:p>
        </p:txBody>
      </p:sp>
      <p:sp>
        <p:nvSpPr>
          <p:cNvPr id="3" name="Rectangle 2"/>
          <p:cNvSpPr/>
          <p:nvPr/>
        </p:nvSpPr>
        <p:spPr>
          <a:xfrm>
            <a:off x="2895600" y="0"/>
            <a:ext cx="34290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n w="12700">
                  <a:solidFill>
                    <a:schemeClr val="tx2"/>
                  </a:solidFill>
                  <a:prstDash val="solid"/>
                </a:ln>
                <a:solidFill>
                  <a:schemeClr val="tx2"/>
                </a:solidFill>
                <a:effectLst>
                  <a:outerShdw blurRad="41275" dist="20320" dir="1800000" algn="tl" rotWithShape="0">
                    <a:srgbClr val="000000">
                      <a:alpha val="40000"/>
                    </a:srgbClr>
                  </a:outerShdw>
                </a:effectLst>
                <a:latin typeface="Palatino Linotype" panose="02040502050505030304" pitchFamily="18" charset="0"/>
              </a:rPr>
              <a:t>Balanced Budget</a:t>
            </a:r>
            <a:endParaRPr lang="en-US" sz="2800" dirty="0">
              <a:ln w="12700">
                <a:solidFill>
                  <a:schemeClr val="tx2"/>
                </a:solidFill>
                <a:prstDash val="solid"/>
              </a:ln>
              <a:solidFill>
                <a:schemeClr val="tx2"/>
              </a:solidFill>
              <a:effectLst>
                <a:outerShdw blurRad="41275" dist="20320" dir="1800000" algn="tl" rotWithShape="0">
                  <a:srgbClr val="000000">
                    <a:alpha val="40000"/>
                  </a:srgbClr>
                </a:outerShdw>
              </a:effectLst>
              <a:latin typeface="Palatino Linotype" panose="02040502050505030304" pitchFamily="18" charset="0"/>
            </a:endParaRPr>
          </a:p>
        </p:txBody>
      </p:sp>
      <p:sp>
        <p:nvSpPr>
          <p:cNvPr id="7" name="Rectangle 6"/>
          <p:cNvSpPr/>
          <p:nvPr/>
        </p:nvSpPr>
        <p:spPr>
          <a:xfrm>
            <a:off x="2895600" y="5029200"/>
            <a:ext cx="3429000" cy="1828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smtClean="0">
              <a:solidFill>
                <a:schemeClr val="tx1"/>
              </a:solidFill>
              <a:latin typeface="Monotype Corsiva" panose="03010101010201010101" pitchFamily="66" charset="0"/>
            </a:endParaRPr>
          </a:p>
          <a:p>
            <a:pPr algn="ctr"/>
            <a:endParaRPr lang="en-US" sz="2400" dirty="0">
              <a:solidFill>
                <a:schemeClr val="tx1"/>
              </a:solidFill>
              <a:latin typeface="Monotype Corsiva" panose="03010101010201010101" pitchFamily="66" charset="0"/>
            </a:endParaRPr>
          </a:p>
          <a:p>
            <a:pPr algn="ctr"/>
            <a:r>
              <a:rPr lang="en-US" sz="2400" dirty="0" smtClean="0">
                <a:solidFill>
                  <a:schemeClr val="tx1"/>
                </a:solidFill>
                <a:latin typeface="Monotype Corsiva" panose="03010101010201010101" pitchFamily="66" charset="0"/>
              </a:rPr>
              <a:t>We </a:t>
            </a:r>
            <a:r>
              <a:rPr lang="en-US" sz="2400" dirty="0">
                <a:solidFill>
                  <a:schemeClr val="tx1"/>
                </a:solidFill>
                <a:latin typeface="Monotype Corsiva" panose="03010101010201010101" pitchFamily="66" charset="0"/>
              </a:rPr>
              <a:t>believe everyone can realize their potential and when they do both they and   the community thrive.</a:t>
            </a:r>
          </a:p>
          <a:p>
            <a:pPr algn="ctr"/>
            <a:endParaRPr lang="en-US" sz="2400" dirty="0">
              <a:solidFill>
                <a:schemeClr val="tx1"/>
              </a:solidFill>
              <a:latin typeface="Monotype Corsiva" panose="03010101010201010101" pitchFamily="66" charset="0"/>
            </a:endParaRPr>
          </a:p>
          <a:p>
            <a:pPr algn="ctr"/>
            <a:endParaRPr lang="en-US" dirty="0">
              <a:latin typeface="Monotype Corsiva" panose="03010101010201010101" pitchFamily="66" charset="0"/>
            </a:endParaRPr>
          </a:p>
        </p:txBody>
      </p:sp>
    </p:spTree>
    <p:extLst>
      <p:ext uri="{BB962C8B-B14F-4D97-AF65-F5344CB8AC3E}">
        <p14:creationId xmlns:p14="http://schemas.microsoft.com/office/powerpoint/2010/main" val="12710221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3200400" cy="3276600"/>
          </a:xfrm>
          <a:prstGeom prst="rect">
            <a:avLst/>
          </a:prstGeom>
          <a:solidFill>
            <a:srgbClr val="376092"/>
          </a:solidFill>
          <a:ln/>
        </p:spPr>
        <p:style>
          <a:lnRef idx="1">
            <a:schemeClr val="accent1"/>
          </a:lnRef>
          <a:fillRef idx="2">
            <a:schemeClr val="accent1"/>
          </a:fillRef>
          <a:effectRef idx="1">
            <a:schemeClr val="accent1"/>
          </a:effectRef>
          <a:fontRef idx="minor">
            <a:schemeClr val="dk1"/>
          </a:fontRef>
        </p:style>
        <p:txBody>
          <a:bodyPr vert="horz" rtlCol="0" anchor="ctr"/>
          <a:lstStyle/>
          <a:p>
            <a:pPr algn="ctr"/>
            <a:r>
              <a:rPr lang="en-US" sz="3400" b="1" dirty="0" smtClean="0">
                <a:ln w="12700">
                  <a:solidFill>
                    <a:schemeClr val="tx2">
                      <a:satMod val="155000"/>
                    </a:schemeClr>
                  </a:solidFill>
                  <a:prstDash val="solid"/>
                </a:ln>
                <a:solidFill>
                  <a:schemeClr val="bg2">
                    <a:tint val="85000"/>
                    <a:satMod val="155000"/>
                  </a:schemeClr>
                </a:solidFill>
                <a:latin typeface="Palatino Linotype" panose="02040502050505030304" pitchFamily="18" charset="0"/>
              </a:rPr>
              <a:t>Transportation</a:t>
            </a:r>
          </a:p>
          <a:p>
            <a:pPr algn="ctr"/>
            <a:r>
              <a:rPr lang="en-US" sz="3400" b="1" dirty="0" smtClean="0">
                <a:ln w="12700">
                  <a:solidFill>
                    <a:schemeClr val="tx2">
                      <a:satMod val="155000"/>
                    </a:schemeClr>
                  </a:solidFill>
                  <a:prstDash val="solid"/>
                </a:ln>
                <a:solidFill>
                  <a:schemeClr val="bg2">
                    <a:tint val="85000"/>
                    <a:satMod val="155000"/>
                  </a:schemeClr>
                </a:solidFill>
                <a:latin typeface="Palatino Linotype" panose="02040502050505030304" pitchFamily="18" charset="0"/>
              </a:rPr>
              <a:t>Component</a:t>
            </a:r>
            <a:r>
              <a:rPr lang="en-US" sz="3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alatino Linotype" panose="02040502050505030304" pitchFamily="18" charset="0"/>
              </a:rPr>
              <a:t> </a:t>
            </a:r>
            <a:endParaRPr lang="en-US" sz="3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alatino Linotype" panose="02040502050505030304" pitchFamily="18" charset="0"/>
            </a:endParaRPr>
          </a:p>
        </p:txBody>
      </p:sp>
      <p:sp>
        <p:nvSpPr>
          <p:cNvPr id="4" name="Rectangle 3"/>
          <p:cNvSpPr/>
          <p:nvPr/>
        </p:nvSpPr>
        <p:spPr>
          <a:xfrm>
            <a:off x="3187700" y="0"/>
            <a:ext cx="5943600"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2"/>
                </a:solidFill>
                <a:latin typeface="Palatino Linotype" panose="02040502050505030304" pitchFamily="18" charset="0"/>
              </a:rPr>
              <a:t>What does this component include?</a:t>
            </a:r>
          </a:p>
          <a:p>
            <a:pPr algn="ctr"/>
            <a:endParaRPr lang="en-US" sz="1200" b="1" dirty="0" smtClean="0">
              <a:solidFill>
                <a:schemeClr val="tx2"/>
              </a:solidFill>
              <a:effectLst/>
              <a:latin typeface="Palatino Linotype" panose="02040502050505030304" pitchFamily="18" charset="0"/>
            </a:endParaRPr>
          </a:p>
          <a:p>
            <a:r>
              <a:rPr lang="en-US" sz="2800" b="0" dirty="0" smtClean="0">
                <a:solidFill>
                  <a:schemeClr val="tx1"/>
                </a:solidFill>
                <a:effectLst/>
                <a:latin typeface="Palatino Linotype" panose="02040502050505030304" pitchFamily="18" charset="0"/>
              </a:rPr>
              <a:t>This portion of the 2016-2017 budget includes expenses related to transportation items such as:</a:t>
            </a:r>
          </a:p>
          <a:p>
            <a:endParaRPr lang="en-US" sz="2800" b="0" dirty="0" smtClean="0">
              <a:solidFill>
                <a:schemeClr val="tx1"/>
              </a:solidFill>
              <a:effectLst/>
              <a:latin typeface="Palatino Linotype" panose="02040502050505030304" pitchFamily="18" charset="0"/>
            </a:endParaRPr>
          </a:p>
          <a:p>
            <a:r>
              <a:rPr lang="en-US" sz="2000" dirty="0" smtClean="0">
                <a:solidFill>
                  <a:schemeClr val="tx1"/>
                </a:solidFill>
                <a:latin typeface="Palatino Linotype" panose="02040502050505030304" pitchFamily="18" charset="0"/>
              </a:rPr>
              <a:t>Transportation		Transportation Garage</a:t>
            </a:r>
          </a:p>
          <a:p>
            <a:endParaRPr lang="en-US" sz="2000" dirty="0" smtClean="0">
              <a:solidFill>
                <a:schemeClr val="tx1"/>
              </a:solidFill>
              <a:latin typeface="Palatino Linotype" panose="02040502050505030304" pitchFamily="18" charset="0"/>
            </a:endParaRPr>
          </a:p>
          <a:p>
            <a:r>
              <a:rPr lang="en-US" sz="2000" dirty="0" smtClean="0">
                <a:solidFill>
                  <a:schemeClr val="tx1"/>
                </a:solidFill>
                <a:latin typeface="Palatino Linotype" panose="02040502050505030304" pitchFamily="18" charset="0"/>
              </a:rPr>
              <a:t>Transportation Contractual</a:t>
            </a:r>
          </a:p>
          <a:p>
            <a:endParaRPr lang="en-US" sz="2000" dirty="0" smtClean="0">
              <a:solidFill>
                <a:schemeClr val="tx1"/>
              </a:solidFill>
              <a:latin typeface="Palatino Linotype" panose="02040502050505030304" pitchFamily="18" charset="0"/>
            </a:endParaRPr>
          </a:p>
          <a:p>
            <a:r>
              <a:rPr lang="en-US" sz="2000" dirty="0" smtClean="0">
                <a:solidFill>
                  <a:schemeClr val="tx1"/>
                </a:solidFill>
                <a:latin typeface="Palatino Linotype" panose="02040502050505030304" pitchFamily="18" charset="0"/>
              </a:rPr>
              <a:t>Transportation BOCES Services</a:t>
            </a:r>
            <a:br>
              <a:rPr lang="en-US" sz="2000" dirty="0" smtClean="0">
                <a:solidFill>
                  <a:schemeClr val="tx1"/>
                </a:solidFill>
                <a:latin typeface="Palatino Linotype" panose="02040502050505030304" pitchFamily="18" charset="0"/>
              </a:rPr>
            </a:br>
            <a:r>
              <a:rPr lang="en-US" dirty="0" smtClean="0">
                <a:solidFill>
                  <a:schemeClr val="tx1"/>
                </a:solidFill>
                <a:latin typeface="Palatino Linotype" panose="02040502050505030304" pitchFamily="18" charset="0"/>
              </a:rPr>
              <a:t/>
            </a:r>
            <a:br>
              <a:rPr lang="en-US" dirty="0" smtClean="0">
                <a:solidFill>
                  <a:schemeClr val="tx1"/>
                </a:solidFill>
                <a:latin typeface="Palatino Linotype" panose="02040502050505030304" pitchFamily="18" charset="0"/>
              </a:rPr>
            </a:br>
            <a:endParaRPr lang="en-US" dirty="0"/>
          </a:p>
        </p:txBody>
      </p:sp>
      <p:sp>
        <p:nvSpPr>
          <p:cNvPr id="5" name="Rectangle 4"/>
          <p:cNvSpPr/>
          <p:nvPr/>
        </p:nvSpPr>
        <p:spPr>
          <a:xfrm>
            <a:off x="-48986" y="3262086"/>
            <a:ext cx="3236686" cy="3581400"/>
          </a:xfrm>
          <a:prstGeom prst="rect">
            <a:avLst/>
          </a:prstGeom>
          <a:solidFill>
            <a:schemeClr val="tx2">
              <a:lumMod val="60000"/>
              <a:lumOff val="40000"/>
            </a:schemeClr>
          </a:solidFill>
          <a:ln/>
        </p:spPr>
        <p:style>
          <a:lnRef idx="1">
            <a:schemeClr val="accent1"/>
          </a:lnRef>
          <a:fillRef idx="2">
            <a:schemeClr val="accent1"/>
          </a:fillRef>
          <a:effectRef idx="1">
            <a:schemeClr val="accent1"/>
          </a:effectRef>
          <a:fontRef idx="minor">
            <a:schemeClr val="dk1"/>
          </a:fontRef>
        </p:style>
        <p:txBody>
          <a:bodyPr vert="horz" rtlCol="0" anchor="t"/>
          <a:lstStyle/>
          <a:p>
            <a:pPr algn="ctr"/>
            <a:endParaRPr lang="en-U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alatino Linotype" panose="02040502050505030304" pitchFamily="18" charset="0"/>
            </a:endParaRPr>
          </a:p>
        </p:txBody>
      </p:sp>
      <p:sp>
        <p:nvSpPr>
          <p:cNvPr id="2" name="Rectangle 1"/>
          <p:cNvSpPr/>
          <p:nvPr/>
        </p:nvSpPr>
        <p:spPr>
          <a:xfrm>
            <a:off x="228600" y="4038600"/>
            <a:ext cx="2819400" cy="1938992"/>
          </a:xfrm>
          <a:prstGeom prst="rect">
            <a:avLst/>
          </a:prstGeom>
        </p:spPr>
        <p:txBody>
          <a:bodyPr wrap="square">
            <a:spAutoFit/>
          </a:bodyPr>
          <a:lstStyle/>
          <a:p>
            <a:pPr algn="ctr"/>
            <a:r>
              <a:rPr lang="en-US" sz="2400" dirty="0">
                <a:latin typeface="Monotype Corsiva"/>
                <a:cs typeface="Monotype Corsiva"/>
              </a:rPr>
              <a:t>We believe that active and continuous learning is essential for individuals and communities to flourish.</a:t>
            </a:r>
          </a:p>
        </p:txBody>
      </p:sp>
    </p:spTree>
    <p:extLst>
      <p:ext uri="{BB962C8B-B14F-4D97-AF65-F5344CB8AC3E}">
        <p14:creationId xmlns:p14="http://schemas.microsoft.com/office/powerpoint/2010/main" val="11193070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956816"/>
            <a:ext cx="4572000" cy="461665"/>
          </a:xfrm>
          <a:prstGeom prst="rect">
            <a:avLst/>
          </a:prstGeom>
        </p:spPr>
        <p:txBody>
          <a:bodyPr>
            <a:spAutoFit/>
          </a:bodyPr>
          <a:lstStyle/>
          <a:p>
            <a:pPr>
              <a:buFont typeface="Arial" pitchFamily="34" charset="0"/>
              <a:buChar char="•"/>
            </a:pPr>
            <a:endParaRPr lang="en-US" sz="2400" dirty="0">
              <a:solidFill>
                <a:srgbClr val="002060"/>
              </a:solidFill>
            </a:endParaRPr>
          </a:p>
        </p:txBody>
      </p:sp>
      <p:sp>
        <p:nvSpPr>
          <p:cNvPr id="3" name="Rectangle 2"/>
          <p:cNvSpPr/>
          <p:nvPr/>
        </p:nvSpPr>
        <p:spPr>
          <a:xfrm>
            <a:off x="0" y="0"/>
            <a:ext cx="3200400" cy="3080657"/>
          </a:xfrm>
          <a:prstGeom prst="rect">
            <a:avLst/>
          </a:prstGeom>
          <a:solidFill>
            <a:srgbClr val="37609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ln w="12700">
                  <a:solidFill>
                    <a:schemeClr val="tx2">
                      <a:satMod val="155000"/>
                    </a:schemeClr>
                  </a:solidFill>
                  <a:prstDash val="solid"/>
                </a:ln>
                <a:solidFill>
                  <a:schemeClr val="bg2">
                    <a:tint val="85000"/>
                    <a:satMod val="155000"/>
                  </a:schemeClr>
                </a:solidFill>
                <a:latin typeface="Palatino Linotype" panose="02040502050505030304" pitchFamily="18" charset="0"/>
              </a:rPr>
              <a:t>Transportation</a:t>
            </a:r>
            <a:endParaRPr lang="en-US" sz="3200" b="1" dirty="0">
              <a:ln w="12700">
                <a:solidFill>
                  <a:schemeClr val="tx2">
                    <a:satMod val="155000"/>
                  </a:schemeClr>
                </a:solidFill>
                <a:prstDash val="solid"/>
              </a:ln>
              <a:solidFill>
                <a:schemeClr val="bg2">
                  <a:tint val="85000"/>
                  <a:satMod val="155000"/>
                </a:schemeClr>
              </a:solidFill>
              <a:latin typeface="Palatino Linotype" panose="02040502050505030304" pitchFamily="18" charset="0"/>
            </a:endParaRPr>
          </a:p>
        </p:txBody>
      </p:sp>
      <p:sp>
        <p:nvSpPr>
          <p:cNvPr id="4" name="Rectangle 3"/>
          <p:cNvSpPr/>
          <p:nvPr/>
        </p:nvSpPr>
        <p:spPr>
          <a:xfrm>
            <a:off x="3200400" y="0"/>
            <a:ext cx="5943600"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accent1">
                    <a:lumMod val="50000"/>
                  </a:schemeClr>
                </a:solidFill>
                <a:latin typeface="Palatino Linotype" panose="02040502050505030304" pitchFamily="18" charset="0"/>
              </a:rPr>
              <a:t>What changed from </a:t>
            </a:r>
            <a:endParaRPr lang="en-US" sz="3600" b="1" dirty="0" smtClean="0">
              <a:solidFill>
                <a:schemeClr val="accent1">
                  <a:lumMod val="50000"/>
                </a:schemeClr>
              </a:solidFill>
              <a:latin typeface="Palatino Linotype" panose="02040502050505030304" pitchFamily="18" charset="0"/>
            </a:endParaRPr>
          </a:p>
          <a:p>
            <a:pPr algn="ctr"/>
            <a:r>
              <a:rPr lang="en-US" sz="3600" b="1" dirty="0" smtClean="0">
                <a:solidFill>
                  <a:schemeClr val="accent1">
                    <a:lumMod val="50000"/>
                  </a:schemeClr>
                </a:solidFill>
                <a:latin typeface="Palatino Linotype" panose="02040502050505030304" pitchFamily="18" charset="0"/>
              </a:rPr>
              <a:t>2015-2016 </a:t>
            </a:r>
            <a:r>
              <a:rPr lang="en-US" sz="3600" b="1" dirty="0">
                <a:solidFill>
                  <a:schemeClr val="accent1">
                    <a:lumMod val="50000"/>
                  </a:schemeClr>
                </a:solidFill>
                <a:latin typeface="Palatino Linotype" panose="02040502050505030304" pitchFamily="18" charset="0"/>
              </a:rPr>
              <a:t>to 2016-2017?</a:t>
            </a:r>
          </a:p>
          <a:p>
            <a:pPr algn="r"/>
            <a:endParaRPr lang="en-US" dirty="0" smtClean="0">
              <a:solidFill>
                <a:schemeClr val="tx1"/>
              </a:solidFill>
              <a:latin typeface="Palatino Linotype" panose="02040502050505030304" pitchFamily="18" charset="0"/>
            </a:endParaRPr>
          </a:p>
          <a:p>
            <a:pPr algn="r"/>
            <a:r>
              <a:rPr lang="en-US" sz="2400" dirty="0" smtClean="0">
                <a:solidFill>
                  <a:schemeClr val="tx1"/>
                </a:solidFill>
                <a:latin typeface="Palatino Linotype" panose="02040502050505030304" pitchFamily="18" charset="0"/>
              </a:rPr>
              <a:t>Total Component Increase 	$749,399	</a:t>
            </a:r>
          </a:p>
          <a:p>
            <a:pPr algn="r"/>
            <a:endParaRPr lang="en-US" dirty="0" smtClean="0">
              <a:solidFill>
                <a:schemeClr val="tx1"/>
              </a:solidFill>
              <a:latin typeface="Palatino Linotype" panose="02040502050505030304" pitchFamily="18" charset="0"/>
            </a:endParaRPr>
          </a:p>
          <a:p>
            <a:pPr marL="285750" indent="-285750">
              <a:buFont typeface="Arial" panose="020B0604020202020204" pitchFamily="34" charset="0"/>
              <a:buChar char="•"/>
            </a:pPr>
            <a:r>
              <a:rPr lang="en-US" dirty="0" smtClean="0">
                <a:solidFill>
                  <a:schemeClr val="tx1"/>
                </a:solidFill>
                <a:latin typeface="Palatino Linotype" panose="02040502050505030304" pitchFamily="18" charset="0"/>
              </a:rPr>
              <a:t>Salaries per contract 			$765,609</a:t>
            </a:r>
          </a:p>
          <a:p>
            <a:pPr marL="0" lvl="1" algn="r"/>
            <a:r>
              <a:rPr lang="en-US" i="1" dirty="0" smtClean="0">
                <a:solidFill>
                  <a:schemeClr val="tx1"/>
                </a:solidFill>
                <a:latin typeface="Palatino Linotype" panose="02040502050505030304" pitchFamily="18" charset="0"/>
              </a:rPr>
              <a:t>Offset by $33,584 decrease in health insurance </a:t>
            </a:r>
          </a:p>
          <a:p>
            <a:pPr marL="0" lvl="1" algn="r"/>
            <a:r>
              <a:rPr lang="en-US" i="1" dirty="0" smtClean="0">
                <a:solidFill>
                  <a:schemeClr val="tx1"/>
                </a:solidFill>
                <a:latin typeface="Palatino Linotype" panose="02040502050505030304" pitchFamily="18" charset="0"/>
              </a:rPr>
              <a:t>from WFW </a:t>
            </a:r>
            <a:r>
              <a:rPr lang="en-US" i="1" dirty="0">
                <a:solidFill>
                  <a:schemeClr val="tx1"/>
                </a:solidFill>
                <a:latin typeface="Palatino Linotype" panose="02040502050505030304" pitchFamily="18" charset="0"/>
              </a:rPr>
              <a:t>increased employee contribution 1%</a:t>
            </a:r>
          </a:p>
          <a:p>
            <a:pPr marL="285750" indent="-285750" algn="r">
              <a:buFont typeface="Arial" panose="020B0604020202020204" pitchFamily="34" charset="0"/>
              <a:buChar char="•"/>
            </a:pPr>
            <a:endParaRPr lang="en-US" dirty="0" smtClean="0">
              <a:solidFill>
                <a:schemeClr val="tx1"/>
              </a:solidFill>
              <a:latin typeface="Palatino Linotype" panose="02040502050505030304" pitchFamily="18" charset="0"/>
            </a:endParaRPr>
          </a:p>
          <a:p>
            <a:pPr marL="285750" indent="-285750">
              <a:buFont typeface="Arial" panose="020B0604020202020204" pitchFamily="34" charset="0"/>
              <a:buChar char="•"/>
            </a:pPr>
            <a:r>
              <a:rPr lang="en-US" dirty="0" smtClean="0">
                <a:solidFill>
                  <a:schemeClr val="tx1"/>
                </a:solidFill>
                <a:latin typeface="Palatino Linotype" panose="02040502050505030304" pitchFamily="18" charset="0"/>
              </a:rPr>
              <a:t>BOCES				$  60,344</a:t>
            </a:r>
          </a:p>
          <a:p>
            <a:pPr lvl="1" algn="r"/>
            <a:r>
              <a:rPr lang="en-US" i="1" dirty="0" smtClean="0">
                <a:solidFill>
                  <a:schemeClr val="tx1"/>
                </a:solidFill>
                <a:latin typeface="Palatino Linotype" panose="02040502050505030304" pitchFamily="18" charset="0"/>
              </a:rPr>
              <a:t>increase 3% ESTIMATED on actual</a:t>
            </a:r>
          </a:p>
          <a:p>
            <a:pPr marL="285750" indent="-285750" algn="r">
              <a:buFont typeface="Arial" panose="020B0604020202020204" pitchFamily="34" charset="0"/>
              <a:buChar char="•"/>
            </a:pPr>
            <a:endParaRPr lang="en-US" dirty="0" smtClean="0">
              <a:solidFill>
                <a:schemeClr val="tx1"/>
              </a:solidFill>
              <a:latin typeface="Palatino Linotype" panose="02040502050505030304" pitchFamily="18" charset="0"/>
            </a:endParaRPr>
          </a:p>
          <a:p>
            <a:pPr marL="285750" indent="-285750">
              <a:buFont typeface="Arial" panose="020B0604020202020204" pitchFamily="34" charset="0"/>
              <a:buChar char="•"/>
            </a:pPr>
            <a:r>
              <a:rPr lang="en-US" dirty="0" smtClean="0">
                <a:solidFill>
                  <a:schemeClr val="tx1"/>
                </a:solidFill>
                <a:latin typeface="Palatino Linotype" panose="02040502050505030304" pitchFamily="18" charset="0"/>
              </a:rPr>
              <a:t>Vehicle Lease                                                   </a:t>
            </a:r>
            <a:r>
              <a:rPr lang="en-US" dirty="0" smtClean="0">
                <a:solidFill>
                  <a:schemeClr val="tx1"/>
                </a:solidFill>
                <a:latin typeface="Palatino Linotype" panose="02040502050505030304" pitchFamily="18" charset="0"/>
              </a:rPr>
              <a:t>$  20,000</a:t>
            </a:r>
            <a:endParaRPr lang="en-US" dirty="0" smtClean="0">
              <a:solidFill>
                <a:schemeClr val="tx1"/>
              </a:solidFill>
              <a:latin typeface="Palatino Linotype" panose="02040502050505030304" pitchFamily="18" charset="0"/>
            </a:endParaRPr>
          </a:p>
          <a:p>
            <a:pPr marL="0" lvl="1" algn="r"/>
            <a:r>
              <a:rPr lang="en-US" i="1" dirty="0" smtClean="0">
                <a:solidFill>
                  <a:schemeClr val="tx1"/>
                </a:solidFill>
                <a:latin typeface="Palatino Linotype" panose="02040502050505030304" pitchFamily="18" charset="0"/>
              </a:rPr>
              <a:t>Offset decrease in supply code</a:t>
            </a:r>
            <a:endParaRPr lang="en-US" i="1" dirty="0">
              <a:solidFill>
                <a:schemeClr val="tx1"/>
              </a:solidFill>
              <a:latin typeface="Palatino Linotype" panose="02040502050505030304" pitchFamily="18" charset="0"/>
            </a:endParaRPr>
          </a:p>
          <a:p>
            <a:pPr marL="285750" indent="-285750" algn="r">
              <a:buFont typeface="Arial" panose="020B0604020202020204" pitchFamily="34" charset="0"/>
              <a:buChar char="•"/>
            </a:pPr>
            <a:endParaRPr lang="en-US" dirty="0" smtClean="0">
              <a:solidFill>
                <a:schemeClr val="tx1"/>
              </a:solidFill>
              <a:latin typeface="Palatino Linotype" panose="02040502050505030304" pitchFamily="18" charset="0"/>
            </a:endParaRPr>
          </a:p>
          <a:p>
            <a:pPr marL="285750" indent="-285750" algn="r">
              <a:buFont typeface="Arial" panose="020B0604020202020204" pitchFamily="34" charset="0"/>
              <a:buChar char="•"/>
            </a:pPr>
            <a:endParaRPr lang="en-US" dirty="0" smtClean="0">
              <a:solidFill>
                <a:schemeClr val="tx1"/>
              </a:solidFill>
              <a:latin typeface="Palatino Linotype" panose="02040502050505030304" pitchFamily="18" charset="0"/>
            </a:endParaRPr>
          </a:p>
          <a:p>
            <a:pPr marL="285750" indent="-285750">
              <a:buFont typeface="Arial" panose="020B0604020202020204" pitchFamily="34" charset="0"/>
              <a:buChar char="•"/>
            </a:pPr>
            <a:r>
              <a:rPr lang="en-US" dirty="0" smtClean="0">
                <a:solidFill>
                  <a:schemeClr val="tx1"/>
                </a:solidFill>
                <a:latin typeface="Palatino Linotype" panose="02040502050505030304" pitchFamily="18" charset="0"/>
              </a:rPr>
              <a:t>Diesel Fuel         			($  40,900)</a:t>
            </a:r>
          </a:p>
          <a:p>
            <a:pPr marL="285750" indent="-285750">
              <a:buFont typeface="Arial" panose="020B0604020202020204" pitchFamily="34" charset="0"/>
              <a:buChar char="•"/>
            </a:pPr>
            <a:r>
              <a:rPr lang="en-US" dirty="0" smtClean="0">
                <a:solidFill>
                  <a:schemeClr val="tx1"/>
                </a:solidFill>
                <a:latin typeface="Palatino Linotype" panose="02040502050505030304" pitchFamily="18" charset="0"/>
              </a:rPr>
              <a:t>Spare Parts           			($  10,000)</a:t>
            </a:r>
          </a:p>
          <a:p>
            <a:pPr marL="285750" indent="-285750">
              <a:buFont typeface="Arial" panose="020B0604020202020204" pitchFamily="34" charset="0"/>
              <a:buChar char="•"/>
            </a:pPr>
            <a:r>
              <a:rPr lang="en-US" dirty="0" smtClean="0">
                <a:solidFill>
                  <a:schemeClr val="tx1"/>
                </a:solidFill>
                <a:latin typeface="Palatino Linotype" panose="02040502050505030304" pitchFamily="18" charset="0"/>
              </a:rPr>
              <a:t>Gasoline		        		($    3,000)</a:t>
            </a:r>
          </a:p>
        </p:txBody>
      </p:sp>
      <p:sp>
        <p:nvSpPr>
          <p:cNvPr id="5" name="Rectangle 4"/>
          <p:cNvSpPr/>
          <p:nvPr/>
        </p:nvSpPr>
        <p:spPr>
          <a:xfrm>
            <a:off x="0" y="3048000"/>
            <a:ext cx="3200400" cy="38100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onotype Corsiva" panose="03010101010201010101" pitchFamily="66" charset="0"/>
              </a:rPr>
              <a:t>We believe that embracing diversity in all its forms enriches the human experience</a:t>
            </a:r>
          </a:p>
        </p:txBody>
      </p:sp>
    </p:spTree>
    <p:extLst>
      <p:ext uri="{BB962C8B-B14F-4D97-AF65-F5344CB8AC3E}">
        <p14:creationId xmlns:p14="http://schemas.microsoft.com/office/powerpoint/2010/main" val="3108646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68407218"/>
              </p:ext>
            </p:extLst>
          </p:nvPr>
        </p:nvGraphicFramePr>
        <p:xfrm>
          <a:off x="0" y="990599"/>
          <a:ext cx="9144000" cy="5867400"/>
        </p:xfrm>
        <a:graphic>
          <a:graphicData uri="http://schemas.openxmlformats.org/drawingml/2006/table">
            <a:tbl>
              <a:tblPr firstRow="1" bandRow="1">
                <a:tableStyleId>{5C22544A-7EE6-4342-B048-85BDC9FD1C3A}</a:tableStyleId>
              </a:tblPr>
              <a:tblGrid>
                <a:gridCol w="2286000"/>
                <a:gridCol w="2286000"/>
                <a:gridCol w="2286000"/>
                <a:gridCol w="2286000"/>
              </a:tblGrid>
              <a:tr h="565208">
                <a:tc>
                  <a:txBody>
                    <a:bodyPr/>
                    <a:lstStyle/>
                    <a:p>
                      <a:r>
                        <a:rPr lang="en-US" dirty="0" smtClean="0"/>
                        <a:t> </a:t>
                      </a:r>
                      <a:endParaRPr lang="en-US" dirty="0"/>
                    </a:p>
                  </a:txBody>
                  <a:tcPr/>
                </a:tc>
                <a:tc>
                  <a:txBody>
                    <a:bodyPr/>
                    <a:lstStyle/>
                    <a:p>
                      <a:pPr algn="ctr"/>
                      <a:r>
                        <a:rPr lang="en-US" dirty="0" smtClean="0">
                          <a:solidFill>
                            <a:schemeClr val="tx1"/>
                          </a:solidFill>
                          <a:latin typeface="Palatino Linotype" panose="02040502050505030304" pitchFamily="18" charset="0"/>
                        </a:rPr>
                        <a:t>2014-2015</a:t>
                      </a:r>
                      <a:endParaRPr lang="en-US" dirty="0">
                        <a:solidFill>
                          <a:schemeClr val="tx1"/>
                        </a:solidFill>
                        <a:latin typeface="Palatino Linotype" panose="02040502050505030304" pitchFamily="18" charset="0"/>
                      </a:endParaRPr>
                    </a:p>
                  </a:txBody>
                  <a:tcPr/>
                </a:tc>
                <a:tc>
                  <a:txBody>
                    <a:bodyPr/>
                    <a:lstStyle/>
                    <a:p>
                      <a:pPr algn="ctr"/>
                      <a:r>
                        <a:rPr lang="en-US" dirty="0" smtClean="0">
                          <a:solidFill>
                            <a:schemeClr val="tx1"/>
                          </a:solidFill>
                          <a:latin typeface="Palatino Linotype" panose="02040502050505030304" pitchFamily="18" charset="0"/>
                        </a:rPr>
                        <a:t>2015-2016</a:t>
                      </a:r>
                      <a:endParaRPr lang="en-US" dirty="0">
                        <a:solidFill>
                          <a:schemeClr val="tx1"/>
                        </a:solidFill>
                        <a:latin typeface="Palatino Linotype" panose="02040502050505030304" pitchFamily="18" charset="0"/>
                      </a:endParaRPr>
                    </a:p>
                  </a:txBody>
                  <a:tcPr/>
                </a:tc>
                <a:tc>
                  <a:txBody>
                    <a:bodyPr/>
                    <a:lstStyle/>
                    <a:p>
                      <a:pPr algn="ctr"/>
                      <a:r>
                        <a:rPr lang="en-US" dirty="0" smtClean="0">
                          <a:solidFill>
                            <a:schemeClr val="tx1"/>
                          </a:solidFill>
                          <a:latin typeface="Palatino Linotype" panose="02040502050505030304" pitchFamily="18" charset="0"/>
                        </a:rPr>
                        <a:t>2016-2017</a:t>
                      </a:r>
                      <a:endParaRPr lang="en-US" dirty="0">
                        <a:solidFill>
                          <a:schemeClr val="tx1"/>
                        </a:solidFill>
                        <a:latin typeface="Palatino Linotype" panose="02040502050505030304" pitchFamily="18" charset="0"/>
                      </a:endParaRPr>
                    </a:p>
                  </a:txBody>
                  <a:tcPr/>
                </a:tc>
              </a:tr>
              <a:tr h="1325548">
                <a:tc>
                  <a:txBody>
                    <a:bodyPr/>
                    <a:lstStyle/>
                    <a:p>
                      <a:pPr algn="ctr"/>
                      <a:r>
                        <a:rPr lang="en-US" sz="2000" dirty="0" smtClean="0">
                          <a:solidFill>
                            <a:schemeClr val="tx2">
                              <a:lumMod val="50000"/>
                            </a:schemeClr>
                          </a:solidFill>
                          <a:latin typeface="Palatino Linotype" panose="02040502050505030304" pitchFamily="18" charset="0"/>
                        </a:rPr>
                        <a:t>First</a:t>
                      </a:r>
                      <a:r>
                        <a:rPr lang="en-US" sz="2000" baseline="0" dirty="0" smtClean="0">
                          <a:solidFill>
                            <a:schemeClr val="tx2">
                              <a:lumMod val="50000"/>
                            </a:schemeClr>
                          </a:solidFill>
                          <a:latin typeface="Palatino Linotype" panose="02040502050505030304" pitchFamily="18" charset="0"/>
                        </a:rPr>
                        <a:t> Draft Transportation</a:t>
                      </a: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12,245,800</a:t>
                      </a: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12,184,944</a:t>
                      </a: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12,982,727</a:t>
                      </a:r>
                      <a:endParaRPr lang="en-US" sz="2000" dirty="0">
                        <a:solidFill>
                          <a:schemeClr val="tx2">
                            <a:lumMod val="50000"/>
                          </a:schemeClr>
                        </a:solidFill>
                        <a:latin typeface="Palatino Linotype" panose="02040502050505030304" pitchFamily="18" charset="0"/>
                      </a:endParaRPr>
                    </a:p>
                  </a:txBody>
                  <a:tcPr/>
                </a:tc>
              </a:tr>
              <a:tr h="1325548">
                <a:tc>
                  <a:txBody>
                    <a:bodyPr/>
                    <a:lstStyle/>
                    <a:p>
                      <a:pPr algn="ctr"/>
                      <a:r>
                        <a:rPr lang="en-US" sz="2000" dirty="0" smtClean="0">
                          <a:solidFill>
                            <a:schemeClr val="tx2">
                              <a:lumMod val="50000"/>
                            </a:schemeClr>
                          </a:solidFill>
                          <a:latin typeface="Palatino Linotype" panose="02040502050505030304" pitchFamily="18" charset="0"/>
                        </a:rPr>
                        <a:t>Taxpayer</a:t>
                      </a:r>
                      <a:r>
                        <a:rPr lang="en-US" sz="2000" baseline="0" dirty="0" smtClean="0">
                          <a:solidFill>
                            <a:schemeClr val="tx2">
                              <a:lumMod val="50000"/>
                            </a:schemeClr>
                          </a:solidFill>
                          <a:latin typeface="Palatino Linotype" panose="02040502050505030304" pitchFamily="18" charset="0"/>
                        </a:rPr>
                        <a:t> Approved Transportation</a:t>
                      </a: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12,245,800</a:t>
                      </a: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12,233,328</a:t>
                      </a: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TBD</a:t>
                      </a:r>
                      <a:endParaRPr lang="en-US" sz="2000" dirty="0">
                        <a:solidFill>
                          <a:schemeClr val="tx2">
                            <a:lumMod val="50000"/>
                          </a:schemeClr>
                        </a:solidFill>
                        <a:latin typeface="Palatino Linotype" panose="02040502050505030304" pitchFamily="18" charset="0"/>
                      </a:endParaRPr>
                    </a:p>
                  </a:txBody>
                  <a:tcPr/>
                </a:tc>
              </a:tr>
              <a:tr h="1325548">
                <a:tc>
                  <a:txBody>
                    <a:bodyPr/>
                    <a:lstStyle/>
                    <a:p>
                      <a:pPr algn="ctr"/>
                      <a:r>
                        <a:rPr lang="en-US" sz="2000" dirty="0" smtClean="0">
                          <a:solidFill>
                            <a:schemeClr val="tx2">
                              <a:lumMod val="50000"/>
                            </a:schemeClr>
                          </a:solidFill>
                          <a:latin typeface="Palatino Linotype" panose="02040502050505030304" pitchFamily="18" charset="0"/>
                        </a:rPr>
                        <a:t>First Draft</a:t>
                      </a:r>
                      <a:r>
                        <a:rPr lang="en-US" sz="2000" baseline="0" dirty="0" smtClean="0">
                          <a:solidFill>
                            <a:schemeClr val="tx2">
                              <a:lumMod val="50000"/>
                            </a:schemeClr>
                          </a:solidFill>
                          <a:latin typeface="Palatino Linotype" panose="02040502050505030304" pitchFamily="18" charset="0"/>
                        </a:rPr>
                        <a:t> </a:t>
                      </a:r>
                    </a:p>
                    <a:p>
                      <a:pPr algn="ctr"/>
                      <a:r>
                        <a:rPr lang="en-US" sz="2000" baseline="0" dirty="0" smtClean="0">
                          <a:solidFill>
                            <a:schemeClr val="tx2">
                              <a:lumMod val="50000"/>
                            </a:schemeClr>
                          </a:solidFill>
                          <a:latin typeface="Palatino Linotype" panose="02040502050505030304" pitchFamily="18" charset="0"/>
                        </a:rPr>
                        <a:t>Change </a:t>
                      </a:r>
                    </a:p>
                    <a:p>
                      <a:pPr algn="ctr"/>
                      <a:r>
                        <a:rPr lang="en-US" sz="2000" baseline="0" dirty="0" smtClean="0">
                          <a:solidFill>
                            <a:schemeClr val="tx2">
                              <a:lumMod val="50000"/>
                            </a:schemeClr>
                          </a:solidFill>
                          <a:latin typeface="Palatino Linotype" panose="02040502050505030304" pitchFamily="18" charset="0"/>
                        </a:rPr>
                        <a:t>by Percentage </a:t>
                      </a:r>
                      <a:endParaRPr lang="en-US" sz="2000" dirty="0">
                        <a:solidFill>
                          <a:schemeClr val="tx2">
                            <a:lumMod val="50000"/>
                          </a:schemeClr>
                        </a:solidFill>
                        <a:latin typeface="Palatino Linotype" panose="02040502050505030304" pitchFamily="18" charset="0"/>
                      </a:endParaRPr>
                    </a:p>
                  </a:txBody>
                  <a:tcPr/>
                </a:tc>
                <a:tc>
                  <a:txBody>
                    <a:bodyPr/>
                    <a:lstStyle/>
                    <a:p>
                      <a:pPr algn="ct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(0.50%)</a:t>
                      </a: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6.55%</a:t>
                      </a:r>
                      <a:endParaRPr lang="en-US" sz="2000" dirty="0">
                        <a:solidFill>
                          <a:schemeClr val="tx2">
                            <a:lumMod val="50000"/>
                          </a:schemeClr>
                        </a:solidFill>
                        <a:latin typeface="Palatino Linotype" panose="02040502050505030304" pitchFamily="18" charset="0"/>
                      </a:endParaRPr>
                    </a:p>
                  </a:txBody>
                  <a:tcPr/>
                </a:tc>
              </a:tr>
              <a:tr h="1325548">
                <a:tc>
                  <a:txBody>
                    <a:bodyPr/>
                    <a:lstStyle/>
                    <a:p>
                      <a:pPr algn="ctr"/>
                      <a:r>
                        <a:rPr lang="en-US" sz="2000" dirty="0" smtClean="0">
                          <a:solidFill>
                            <a:schemeClr val="tx2">
                              <a:lumMod val="50000"/>
                            </a:schemeClr>
                          </a:solidFill>
                          <a:latin typeface="Palatino Linotype" panose="02040502050505030304" pitchFamily="18" charset="0"/>
                        </a:rPr>
                        <a:t>Taxpayer Approved Budget Change</a:t>
                      </a:r>
                    </a:p>
                    <a:p>
                      <a:pPr algn="ctr"/>
                      <a:r>
                        <a:rPr lang="en-US" sz="2000" dirty="0" smtClean="0">
                          <a:solidFill>
                            <a:schemeClr val="tx2">
                              <a:lumMod val="50000"/>
                            </a:schemeClr>
                          </a:solidFill>
                          <a:latin typeface="Palatino Linotype" panose="02040502050505030304" pitchFamily="18" charset="0"/>
                        </a:rPr>
                        <a:t>by</a:t>
                      </a:r>
                      <a:r>
                        <a:rPr lang="en-US" sz="2000" baseline="0" dirty="0" smtClean="0">
                          <a:solidFill>
                            <a:schemeClr val="tx2">
                              <a:lumMod val="50000"/>
                            </a:schemeClr>
                          </a:solidFill>
                          <a:latin typeface="Palatino Linotype" panose="02040502050505030304" pitchFamily="18" charset="0"/>
                        </a:rPr>
                        <a:t> Percentage</a:t>
                      </a:r>
                      <a:endParaRPr lang="en-US" sz="2000" dirty="0">
                        <a:solidFill>
                          <a:schemeClr val="tx2">
                            <a:lumMod val="50000"/>
                          </a:schemeClr>
                        </a:solidFill>
                        <a:latin typeface="Palatino Linotype" panose="02040502050505030304" pitchFamily="18" charset="0"/>
                      </a:endParaRPr>
                    </a:p>
                  </a:txBody>
                  <a:tcPr/>
                </a:tc>
                <a:tc>
                  <a:txBody>
                    <a:bodyPr/>
                    <a:lstStyle/>
                    <a:p>
                      <a:pPr algn="ct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(0.10%)</a:t>
                      </a: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TBD</a:t>
                      </a:r>
                      <a:endParaRPr lang="en-US" sz="2000" dirty="0">
                        <a:solidFill>
                          <a:schemeClr val="tx2">
                            <a:lumMod val="50000"/>
                          </a:schemeClr>
                        </a:solidFill>
                        <a:latin typeface="Palatino Linotype" panose="02040502050505030304" pitchFamily="18" charset="0"/>
                      </a:endParaRPr>
                    </a:p>
                  </a:txBody>
                  <a:tcPr/>
                </a:tc>
              </a:tr>
            </a:tbl>
          </a:graphicData>
        </a:graphic>
      </p:graphicFrame>
      <p:sp>
        <p:nvSpPr>
          <p:cNvPr id="3" name="Rectangle 2"/>
          <p:cNvSpPr/>
          <p:nvPr/>
        </p:nvSpPr>
        <p:spPr>
          <a:xfrm>
            <a:off x="0" y="0"/>
            <a:ext cx="9144000" cy="9906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bg1"/>
                </a:solidFill>
                <a:latin typeface="Palatino Linotype" panose="02040502050505030304" pitchFamily="18" charset="0"/>
              </a:rPr>
              <a:t>Total Transportation Component</a:t>
            </a:r>
          </a:p>
          <a:p>
            <a:pPr algn="ctr"/>
            <a:r>
              <a:rPr lang="en-US" sz="3200" dirty="0" smtClean="0">
                <a:solidFill>
                  <a:schemeClr val="bg1"/>
                </a:solidFill>
                <a:latin typeface="Palatino Linotype" panose="02040502050505030304" pitchFamily="18" charset="0"/>
              </a:rPr>
              <a:t> Multi-Year Analysis</a:t>
            </a:r>
            <a:endParaRPr lang="en-US" sz="3200" dirty="0">
              <a:solidFill>
                <a:schemeClr val="bg1"/>
              </a:solidFill>
              <a:latin typeface="Palatino Linotype" panose="02040502050505030304" pitchFamily="18" charset="0"/>
            </a:endParaRPr>
          </a:p>
        </p:txBody>
      </p:sp>
    </p:spTree>
    <p:extLst>
      <p:ext uri="{BB962C8B-B14F-4D97-AF65-F5344CB8AC3E}">
        <p14:creationId xmlns:p14="http://schemas.microsoft.com/office/powerpoint/2010/main" val="13927751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3200400" cy="3276600"/>
          </a:xfrm>
          <a:prstGeom prst="rect">
            <a:avLst/>
          </a:prstGeom>
          <a:solidFill>
            <a:schemeClr val="accent1">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200" b="1" dirty="0" smtClean="0">
                <a:ln w="12700">
                  <a:solidFill>
                    <a:schemeClr val="tx2">
                      <a:satMod val="155000"/>
                    </a:schemeClr>
                  </a:solidFill>
                  <a:prstDash val="solid"/>
                </a:ln>
                <a:solidFill>
                  <a:schemeClr val="bg2">
                    <a:tint val="85000"/>
                    <a:satMod val="155000"/>
                  </a:schemeClr>
                </a:solidFill>
                <a:latin typeface="Palatino Linotype" panose="02040502050505030304" pitchFamily="18" charset="0"/>
              </a:rPr>
              <a:t>Undistributed (benefits &amp; debt service)</a:t>
            </a:r>
            <a:endParaRPr lang="en-US" sz="3200" b="1" dirty="0">
              <a:ln w="12700">
                <a:solidFill>
                  <a:schemeClr val="tx2">
                    <a:satMod val="155000"/>
                  </a:schemeClr>
                </a:solidFill>
                <a:prstDash val="solid"/>
              </a:ln>
              <a:solidFill>
                <a:schemeClr val="bg2">
                  <a:tint val="85000"/>
                  <a:satMod val="155000"/>
                </a:schemeClr>
              </a:solidFill>
              <a:latin typeface="Palatino Linotype" panose="02040502050505030304" pitchFamily="18" charset="0"/>
            </a:endParaRPr>
          </a:p>
        </p:txBody>
      </p:sp>
      <p:sp>
        <p:nvSpPr>
          <p:cNvPr id="4" name="Rectangle 3"/>
          <p:cNvSpPr/>
          <p:nvPr/>
        </p:nvSpPr>
        <p:spPr>
          <a:xfrm>
            <a:off x="3200400" y="0"/>
            <a:ext cx="5943600"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accent1">
                    <a:lumMod val="50000"/>
                  </a:schemeClr>
                </a:solidFill>
                <a:latin typeface="Palatino Linotype" panose="02040502050505030304" pitchFamily="18" charset="0"/>
              </a:rPr>
              <a:t>What does this component include</a:t>
            </a:r>
            <a:r>
              <a:rPr lang="en-US" sz="3600" b="1" dirty="0" smtClean="0">
                <a:solidFill>
                  <a:schemeClr val="accent1">
                    <a:lumMod val="50000"/>
                  </a:schemeClr>
                </a:solidFill>
                <a:latin typeface="Palatino Linotype" panose="02040502050505030304" pitchFamily="18" charset="0"/>
              </a:rPr>
              <a:t>?</a:t>
            </a:r>
          </a:p>
          <a:p>
            <a:pPr algn="ctr"/>
            <a:endParaRPr lang="en-US" sz="3600" b="1" dirty="0">
              <a:solidFill>
                <a:schemeClr val="accent1">
                  <a:lumMod val="50000"/>
                </a:schemeClr>
              </a:solidFill>
              <a:latin typeface="Palatino Linotype" panose="02040502050505030304" pitchFamily="18" charset="0"/>
            </a:endParaRPr>
          </a:p>
          <a:p>
            <a:r>
              <a:rPr lang="en-US" sz="2000" b="0" dirty="0" smtClean="0">
                <a:solidFill>
                  <a:schemeClr val="tx1"/>
                </a:solidFill>
                <a:effectLst/>
                <a:latin typeface="Palatino Linotype" panose="02040502050505030304" pitchFamily="18" charset="0"/>
              </a:rPr>
              <a:t>This portion of the 2016-2017 budget includes expenses related to employee benefits such as:</a:t>
            </a:r>
            <a:br>
              <a:rPr lang="en-US" sz="2000" b="0" dirty="0" smtClean="0">
                <a:solidFill>
                  <a:schemeClr val="tx1"/>
                </a:solidFill>
                <a:effectLst/>
                <a:latin typeface="Palatino Linotype" panose="02040502050505030304" pitchFamily="18" charset="0"/>
              </a:rPr>
            </a:br>
            <a:r>
              <a:rPr lang="en-US" sz="2000" b="0" dirty="0" smtClean="0">
                <a:solidFill>
                  <a:schemeClr val="tx1"/>
                </a:solidFill>
                <a:effectLst/>
                <a:latin typeface="Palatino Linotype" panose="02040502050505030304" pitchFamily="18" charset="0"/>
              </a:rPr>
              <a:t/>
            </a:r>
            <a:br>
              <a:rPr lang="en-US" sz="2000" b="0" dirty="0" smtClean="0">
                <a:solidFill>
                  <a:schemeClr val="tx1"/>
                </a:solidFill>
                <a:effectLst/>
                <a:latin typeface="Palatino Linotype" panose="02040502050505030304" pitchFamily="18" charset="0"/>
              </a:rPr>
            </a:br>
            <a:r>
              <a:rPr lang="en-US" sz="2000" b="0" dirty="0" smtClean="0">
                <a:solidFill>
                  <a:schemeClr val="tx1"/>
                </a:solidFill>
                <a:effectLst/>
                <a:latin typeface="Palatino Linotype" panose="02040502050505030304" pitchFamily="18" charset="0"/>
              </a:rPr>
              <a:t>Employees Retirement System (ERS)</a:t>
            </a:r>
          </a:p>
          <a:p>
            <a:r>
              <a:rPr lang="en-US" sz="2000" dirty="0" smtClean="0">
                <a:solidFill>
                  <a:schemeClr val="tx1"/>
                </a:solidFill>
                <a:latin typeface="Palatino Linotype" panose="02040502050505030304" pitchFamily="18" charset="0"/>
              </a:rPr>
              <a:t>Teachers Retirement System (TRS)</a:t>
            </a:r>
          </a:p>
          <a:p>
            <a:r>
              <a:rPr lang="en-US" sz="2000" b="0" dirty="0" smtClean="0">
                <a:solidFill>
                  <a:schemeClr val="tx1"/>
                </a:solidFill>
                <a:effectLst/>
                <a:latin typeface="Palatino Linotype" panose="02040502050505030304" pitchFamily="18" charset="0"/>
              </a:rPr>
              <a:t>FICA			Workers Compensation</a:t>
            </a:r>
          </a:p>
          <a:p>
            <a:r>
              <a:rPr lang="en-US" sz="2000" b="0" dirty="0" smtClean="0">
                <a:solidFill>
                  <a:schemeClr val="tx1"/>
                </a:solidFill>
                <a:effectLst/>
                <a:latin typeface="Palatino Linotype" panose="02040502050505030304" pitchFamily="18" charset="0"/>
              </a:rPr>
              <a:t>Unemployment Insurance</a:t>
            </a:r>
          </a:p>
          <a:p>
            <a:r>
              <a:rPr lang="en-US" sz="2000" b="0" dirty="0" smtClean="0">
                <a:solidFill>
                  <a:schemeClr val="tx1"/>
                </a:solidFill>
                <a:effectLst/>
                <a:latin typeface="Palatino Linotype" panose="02040502050505030304" pitchFamily="18" charset="0"/>
              </a:rPr>
              <a:t>Health Insurance	Welfare Trust</a:t>
            </a:r>
          </a:p>
          <a:p>
            <a:r>
              <a:rPr lang="en-US" sz="2000" dirty="0" smtClean="0">
                <a:solidFill>
                  <a:schemeClr val="tx1"/>
                </a:solidFill>
                <a:latin typeface="Palatino Linotype" panose="02040502050505030304" pitchFamily="18" charset="0"/>
              </a:rPr>
              <a:t>Other Benefits</a:t>
            </a:r>
          </a:p>
          <a:p>
            <a:r>
              <a:rPr lang="en-US" sz="2000" b="0" dirty="0" smtClean="0">
                <a:solidFill>
                  <a:schemeClr val="tx1"/>
                </a:solidFill>
                <a:effectLst/>
                <a:latin typeface="Palatino Linotype" panose="02040502050505030304" pitchFamily="18" charset="0"/>
              </a:rPr>
              <a:t>Capital Project &amp; Bonding</a:t>
            </a:r>
          </a:p>
          <a:p>
            <a:r>
              <a:rPr lang="en-US" sz="2000" b="0" dirty="0" smtClean="0">
                <a:solidFill>
                  <a:schemeClr val="tx1"/>
                </a:solidFill>
                <a:effectLst/>
                <a:latin typeface="Palatino Linotype" panose="02040502050505030304" pitchFamily="18" charset="0"/>
              </a:rPr>
              <a:t/>
            </a:r>
            <a:br>
              <a:rPr lang="en-US" sz="2000" b="0" dirty="0" smtClean="0">
                <a:solidFill>
                  <a:schemeClr val="tx1"/>
                </a:solidFill>
                <a:effectLst/>
                <a:latin typeface="Palatino Linotype" panose="02040502050505030304" pitchFamily="18" charset="0"/>
              </a:rPr>
            </a:br>
            <a:r>
              <a:rPr lang="en-US" sz="2000" dirty="0" smtClean="0">
                <a:solidFill>
                  <a:schemeClr val="tx1"/>
                </a:solidFill>
                <a:latin typeface="Palatino Linotype" panose="02040502050505030304" pitchFamily="18" charset="0"/>
              </a:rPr>
              <a:t>Many of these amounts are based on estimates and are subject to further review and adjustment as more information becomes available.</a:t>
            </a:r>
            <a:r>
              <a:rPr lang="en-US" sz="2000" dirty="0" smtClean="0">
                <a:solidFill>
                  <a:schemeClr val="tx1"/>
                </a:solidFill>
                <a:effectLst/>
                <a:latin typeface="Palatino Linotype" panose="02040502050505030304" pitchFamily="18" charset="0"/>
              </a:rPr>
              <a:t/>
            </a:r>
            <a:br>
              <a:rPr lang="en-US" sz="2000" dirty="0" smtClean="0">
                <a:solidFill>
                  <a:schemeClr val="tx1"/>
                </a:solidFill>
                <a:effectLst/>
                <a:latin typeface="Palatino Linotype" panose="02040502050505030304" pitchFamily="18" charset="0"/>
              </a:rPr>
            </a:br>
            <a:endParaRPr lang="en-US" sz="2000" dirty="0">
              <a:solidFill>
                <a:schemeClr val="tx1"/>
              </a:solidFill>
            </a:endParaRPr>
          </a:p>
        </p:txBody>
      </p:sp>
      <p:sp>
        <p:nvSpPr>
          <p:cNvPr id="2" name="Rectangle 1"/>
          <p:cNvSpPr/>
          <p:nvPr/>
        </p:nvSpPr>
        <p:spPr>
          <a:xfrm>
            <a:off x="0" y="3276600"/>
            <a:ext cx="3183308" cy="3581400"/>
          </a:xfrm>
          <a:prstGeom prst="rect">
            <a:avLst/>
          </a:prstGeom>
          <a:solidFill>
            <a:schemeClr val="tx2">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onotype Corsiva" panose="03010101010201010101" pitchFamily="66" charset="0"/>
              </a:rPr>
              <a:t>We believe the collaboration needed for meaningful change is built on honesty, trust and respect.</a:t>
            </a:r>
          </a:p>
          <a:p>
            <a:pPr algn="ctr"/>
            <a:endParaRPr lang="en-US" sz="2400" dirty="0">
              <a:solidFill>
                <a:schemeClr val="tx1"/>
              </a:solidFill>
              <a:latin typeface="Monotype Corsiva" panose="03010101010201010101" pitchFamily="66" charset="0"/>
            </a:endParaRPr>
          </a:p>
        </p:txBody>
      </p:sp>
    </p:spTree>
    <p:extLst>
      <p:ext uri="{BB962C8B-B14F-4D97-AF65-F5344CB8AC3E}">
        <p14:creationId xmlns:p14="http://schemas.microsoft.com/office/powerpoint/2010/main" val="4245242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956816"/>
            <a:ext cx="4572000" cy="461665"/>
          </a:xfrm>
          <a:prstGeom prst="rect">
            <a:avLst/>
          </a:prstGeom>
        </p:spPr>
        <p:txBody>
          <a:bodyPr>
            <a:spAutoFit/>
          </a:bodyPr>
          <a:lstStyle/>
          <a:p>
            <a:pPr>
              <a:buFont typeface="Arial" pitchFamily="34" charset="0"/>
              <a:buChar char="•"/>
            </a:pPr>
            <a:endParaRPr lang="en-US" sz="2400" dirty="0">
              <a:solidFill>
                <a:srgbClr val="002060"/>
              </a:solidFill>
            </a:endParaRPr>
          </a:p>
        </p:txBody>
      </p:sp>
      <p:sp>
        <p:nvSpPr>
          <p:cNvPr id="3" name="Rectangle 2"/>
          <p:cNvSpPr/>
          <p:nvPr/>
        </p:nvSpPr>
        <p:spPr>
          <a:xfrm>
            <a:off x="0" y="0"/>
            <a:ext cx="3200400" cy="3581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alatino Linotype" panose="02040502050505030304" pitchFamily="18" charset="0"/>
              </a:rPr>
              <a:t>Undistributed (benefits &amp; debt service) </a:t>
            </a:r>
            <a:endPar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alatino Linotype" panose="02040502050505030304" pitchFamily="18" charset="0"/>
            </a:endParaRPr>
          </a:p>
        </p:txBody>
      </p:sp>
      <p:sp>
        <p:nvSpPr>
          <p:cNvPr id="4" name="Rectangle 3"/>
          <p:cNvSpPr/>
          <p:nvPr/>
        </p:nvSpPr>
        <p:spPr>
          <a:xfrm>
            <a:off x="3200400" y="0"/>
            <a:ext cx="5943600"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accent1">
                    <a:lumMod val="50000"/>
                  </a:schemeClr>
                </a:solidFill>
                <a:latin typeface="Palatino Linotype" panose="02040502050505030304" pitchFamily="18" charset="0"/>
              </a:rPr>
              <a:t>What changed from </a:t>
            </a:r>
            <a:endParaRPr lang="en-US" sz="3600" b="1" dirty="0" smtClean="0">
              <a:solidFill>
                <a:schemeClr val="accent1">
                  <a:lumMod val="50000"/>
                </a:schemeClr>
              </a:solidFill>
              <a:latin typeface="Palatino Linotype" panose="02040502050505030304" pitchFamily="18" charset="0"/>
            </a:endParaRPr>
          </a:p>
          <a:p>
            <a:pPr algn="ctr"/>
            <a:r>
              <a:rPr lang="en-US" sz="3600" b="1" dirty="0" smtClean="0">
                <a:solidFill>
                  <a:schemeClr val="accent1">
                    <a:lumMod val="50000"/>
                  </a:schemeClr>
                </a:solidFill>
                <a:latin typeface="Palatino Linotype" panose="02040502050505030304" pitchFamily="18" charset="0"/>
              </a:rPr>
              <a:t>2015-2016 </a:t>
            </a:r>
            <a:r>
              <a:rPr lang="en-US" sz="3600" b="1" dirty="0">
                <a:solidFill>
                  <a:schemeClr val="accent1">
                    <a:lumMod val="50000"/>
                  </a:schemeClr>
                </a:solidFill>
                <a:latin typeface="Palatino Linotype" panose="02040502050505030304" pitchFamily="18" charset="0"/>
              </a:rPr>
              <a:t>to 2016-2017</a:t>
            </a:r>
            <a:r>
              <a:rPr lang="en-US" sz="3600" b="1" dirty="0" smtClean="0">
                <a:solidFill>
                  <a:schemeClr val="accent1">
                    <a:lumMod val="50000"/>
                  </a:schemeClr>
                </a:solidFill>
                <a:latin typeface="Palatino Linotype" panose="02040502050505030304" pitchFamily="18" charset="0"/>
              </a:rPr>
              <a:t>?</a:t>
            </a:r>
          </a:p>
          <a:p>
            <a:pPr algn="r"/>
            <a:r>
              <a:rPr lang="en-US" sz="1900" b="1" dirty="0">
                <a:solidFill>
                  <a:schemeClr val="accent1">
                    <a:lumMod val="50000"/>
                  </a:schemeClr>
                </a:solidFill>
                <a:latin typeface="Palatino Linotype" panose="02040502050505030304" pitchFamily="18" charset="0"/>
              </a:rPr>
              <a:t> </a:t>
            </a:r>
            <a:endParaRPr lang="en-US" sz="1900" b="1" dirty="0" smtClean="0">
              <a:solidFill>
                <a:schemeClr val="accent1">
                  <a:lumMod val="50000"/>
                </a:schemeClr>
              </a:solidFill>
              <a:latin typeface="Palatino Linotype" panose="02040502050505030304" pitchFamily="18" charset="0"/>
            </a:endParaRPr>
          </a:p>
          <a:p>
            <a:pPr algn="r"/>
            <a:r>
              <a:rPr lang="en-US" sz="2400" dirty="0" smtClean="0">
                <a:solidFill>
                  <a:schemeClr val="tx1"/>
                </a:solidFill>
                <a:latin typeface="Palatino Linotype" panose="02040502050505030304" pitchFamily="18" charset="0"/>
              </a:rPr>
              <a:t>Total Component Increase $2,213,705</a:t>
            </a:r>
          </a:p>
          <a:p>
            <a:pPr marL="342900" indent="-342900">
              <a:buFont typeface="Arial" panose="020B0604020202020204" pitchFamily="34" charset="0"/>
              <a:buChar char="•"/>
            </a:pPr>
            <a:endParaRPr lang="en-US" sz="2400" dirty="0" smtClean="0">
              <a:solidFill>
                <a:schemeClr val="tx1"/>
              </a:solidFill>
              <a:latin typeface="Palatino Linotype" panose="02040502050505030304" pitchFamily="18" charset="0"/>
            </a:endParaRPr>
          </a:p>
          <a:p>
            <a:pPr marL="342900" indent="-342900">
              <a:buFont typeface="Arial" panose="020B0604020202020204" pitchFamily="34" charset="0"/>
              <a:buChar char="•"/>
            </a:pPr>
            <a:r>
              <a:rPr lang="en-US" sz="2400" dirty="0" smtClean="0">
                <a:solidFill>
                  <a:schemeClr val="tx1"/>
                </a:solidFill>
                <a:latin typeface="Palatino Linotype" panose="02040502050505030304" pitchFamily="18" charset="0"/>
              </a:rPr>
              <a:t>NYS ERS			      ($ 546,840)</a:t>
            </a:r>
          </a:p>
          <a:p>
            <a:pPr marL="342900" indent="-342900">
              <a:buFont typeface="Arial" panose="020B0604020202020204" pitchFamily="34" charset="0"/>
              <a:buChar char="•"/>
            </a:pPr>
            <a:r>
              <a:rPr lang="en-US" sz="2400" dirty="0" smtClean="0">
                <a:solidFill>
                  <a:schemeClr val="tx1"/>
                </a:solidFill>
                <a:latin typeface="Palatino Linotype" panose="02040502050505030304" pitchFamily="18" charset="0"/>
              </a:rPr>
              <a:t>NYS TRS 			   ($ 1,371,353)</a:t>
            </a:r>
          </a:p>
          <a:p>
            <a:pPr marL="342900" indent="-342900">
              <a:buFont typeface="Arial" panose="020B0604020202020204" pitchFamily="34" charset="0"/>
              <a:buChar char="•"/>
            </a:pPr>
            <a:endParaRPr lang="en-US" sz="2400" dirty="0">
              <a:solidFill>
                <a:schemeClr val="tx1"/>
              </a:solidFill>
              <a:latin typeface="Palatino Linotype" panose="02040502050505030304" pitchFamily="18" charset="0"/>
            </a:endParaRPr>
          </a:p>
          <a:p>
            <a:pPr marL="342900" indent="-342900">
              <a:buFont typeface="Arial" panose="020B0604020202020204" pitchFamily="34" charset="0"/>
              <a:buChar char="•"/>
            </a:pPr>
            <a:r>
              <a:rPr lang="en-US" sz="2400" dirty="0" smtClean="0">
                <a:solidFill>
                  <a:schemeClr val="tx1"/>
                </a:solidFill>
                <a:latin typeface="Palatino Linotype" panose="02040502050505030304" pitchFamily="18" charset="0"/>
              </a:rPr>
              <a:t>FICA			       $ 223,905</a:t>
            </a:r>
          </a:p>
          <a:p>
            <a:pPr marL="342900" indent="-342900">
              <a:buFont typeface="Arial" panose="020B0604020202020204" pitchFamily="34" charset="0"/>
              <a:buChar char="•"/>
            </a:pPr>
            <a:r>
              <a:rPr lang="en-US" sz="2400" dirty="0" smtClean="0">
                <a:solidFill>
                  <a:schemeClr val="tx1"/>
                </a:solidFill>
                <a:latin typeface="Palatino Linotype" panose="02040502050505030304" pitchFamily="18" charset="0"/>
              </a:rPr>
              <a:t>Health Insurance		    $ 3,235,836</a:t>
            </a:r>
          </a:p>
          <a:p>
            <a:pPr algn="r"/>
            <a:r>
              <a:rPr lang="en-US" i="1" dirty="0" smtClean="0">
                <a:solidFill>
                  <a:schemeClr val="tx1"/>
                </a:solidFill>
                <a:latin typeface="Palatino Linotype" panose="02040502050505030304" pitchFamily="18" charset="0"/>
              </a:rPr>
              <a:t>ESTIMATED at 10% increase</a:t>
            </a:r>
          </a:p>
        </p:txBody>
      </p:sp>
      <p:sp>
        <p:nvSpPr>
          <p:cNvPr id="5" name="Rectangle 4"/>
          <p:cNvSpPr/>
          <p:nvPr/>
        </p:nvSpPr>
        <p:spPr>
          <a:xfrm>
            <a:off x="0" y="3581400"/>
            <a:ext cx="3200400" cy="327660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Monotype Corsiva" panose="03010101010201010101" pitchFamily="66" charset="0"/>
              </a:rPr>
              <a:t> </a:t>
            </a:r>
            <a:r>
              <a:rPr lang="en-US" sz="2400" dirty="0">
                <a:solidFill>
                  <a:schemeClr val="tx1"/>
                </a:solidFill>
                <a:latin typeface="Monotype Corsiva" panose="03010101010201010101" pitchFamily="66" charset="0"/>
              </a:rPr>
              <a:t>We believe the health and quality of a community are dependent on the responsible contributions of all its members.</a:t>
            </a:r>
          </a:p>
          <a:p>
            <a:pPr algn="ctr"/>
            <a:endParaRPr lang="en-US" sz="2400" dirty="0">
              <a:solidFill>
                <a:schemeClr val="tx1"/>
              </a:solidFill>
              <a:latin typeface="Monotype Corsiva" panose="03010101010201010101" pitchFamily="66" charset="0"/>
            </a:endParaRPr>
          </a:p>
        </p:txBody>
      </p:sp>
    </p:spTree>
    <p:extLst>
      <p:ext uri="{BB962C8B-B14F-4D97-AF65-F5344CB8AC3E}">
        <p14:creationId xmlns:p14="http://schemas.microsoft.com/office/powerpoint/2010/main" val="4202034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93221833"/>
              </p:ext>
            </p:extLst>
          </p:nvPr>
        </p:nvGraphicFramePr>
        <p:xfrm>
          <a:off x="0" y="990599"/>
          <a:ext cx="9144000" cy="5867400"/>
        </p:xfrm>
        <a:graphic>
          <a:graphicData uri="http://schemas.openxmlformats.org/drawingml/2006/table">
            <a:tbl>
              <a:tblPr firstRow="1" bandRow="1">
                <a:tableStyleId>{5C22544A-7EE6-4342-B048-85BDC9FD1C3A}</a:tableStyleId>
              </a:tblPr>
              <a:tblGrid>
                <a:gridCol w="2286000"/>
                <a:gridCol w="2286000"/>
                <a:gridCol w="2286000"/>
                <a:gridCol w="2286000"/>
              </a:tblGrid>
              <a:tr h="565208">
                <a:tc>
                  <a:txBody>
                    <a:bodyPr/>
                    <a:lstStyle/>
                    <a:p>
                      <a:r>
                        <a:rPr lang="en-US" dirty="0" smtClean="0"/>
                        <a:t> </a:t>
                      </a:r>
                      <a:endParaRPr lang="en-US" dirty="0"/>
                    </a:p>
                  </a:txBody>
                  <a:tcPr/>
                </a:tc>
                <a:tc>
                  <a:txBody>
                    <a:bodyPr/>
                    <a:lstStyle/>
                    <a:p>
                      <a:pPr algn="ctr"/>
                      <a:r>
                        <a:rPr lang="en-US" dirty="0" smtClean="0">
                          <a:solidFill>
                            <a:schemeClr val="tx1"/>
                          </a:solidFill>
                          <a:latin typeface="Palatino Linotype" panose="02040502050505030304" pitchFamily="18" charset="0"/>
                        </a:rPr>
                        <a:t>2014-2015</a:t>
                      </a:r>
                      <a:endParaRPr lang="en-US" dirty="0">
                        <a:solidFill>
                          <a:schemeClr val="tx1"/>
                        </a:solidFill>
                        <a:latin typeface="Palatino Linotype" panose="02040502050505030304" pitchFamily="18" charset="0"/>
                      </a:endParaRPr>
                    </a:p>
                  </a:txBody>
                  <a:tcPr/>
                </a:tc>
                <a:tc>
                  <a:txBody>
                    <a:bodyPr/>
                    <a:lstStyle/>
                    <a:p>
                      <a:pPr algn="ctr"/>
                      <a:r>
                        <a:rPr lang="en-US" dirty="0" smtClean="0">
                          <a:solidFill>
                            <a:schemeClr val="tx1"/>
                          </a:solidFill>
                          <a:latin typeface="Palatino Linotype" panose="02040502050505030304" pitchFamily="18" charset="0"/>
                        </a:rPr>
                        <a:t>2015-2016</a:t>
                      </a:r>
                      <a:endParaRPr lang="en-US" dirty="0">
                        <a:solidFill>
                          <a:schemeClr val="tx1"/>
                        </a:solidFill>
                        <a:latin typeface="Palatino Linotype" panose="02040502050505030304" pitchFamily="18" charset="0"/>
                      </a:endParaRPr>
                    </a:p>
                  </a:txBody>
                  <a:tcPr/>
                </a:tc>
                <a:tc>
                  <a:txBody>
                    <a:bodyPr/>
                    <a:lstStyle/>
                    <a:p>
                      <a:pPr algn="ctr"/>
                      <a:r>
                        <a:rPr lang="en-US" dirty="0" smtClean="0">
                          <a:solidFill>
                            <a:schemeClr val="tx1"/>
                          </a:solidFill>
                          <a:latin typeface="Palatino Linotype" panose="02040502050505030304" pitchFamily="18" charset="0"/>
                        </a:rPr>
                        <a:t>2016-2017</a:t>
                      </a:r>
                      <a:endParaRPr lang="en-US" dirty="0">
                        <a:solidFill>
                          <a:schemeClr val="tx1"/>
                        </a:solidFill>
                        <a:latin typeface="Palatino Linotype" panose="02040502050505030304" pitchFamily="18" charset="0"/>
                      </a:endParaRPr>
                    </a:p>
                  </a:txBody>
                  <a:tcPr/>
                </a:tc>
              </a:tr>
              <a:tr h="1325548">
                <a:tc>
                  <a:txBody>
                    <a:bodyPr/>
                    <a:lstStyle/>
                    <a:p>
                      <a:pPr algn="ctr"/>
                      <a:r>
                        <a:rPr lang="en-US" sz="2000" dirty="0" smtClean="0">
                          <a:solidFill>
                            <a:schemeClr val="tx2">
                              <a:lumMod val="50000"/>
                            </a:schemeClr>
                          </a:solidFill>
                          <a:latin typeface="Palatino Linotype" panose="02040502050505030304" pitchFamily="18" charset="0"/>
                        </a:rPr>
                        <a:t>First</a:t>
                      </a:r>
                      <a:r>
                        <a:rPr lang="en-US" sz="2000" baseline="0" dirty="0" smtClean="0">
                          <a:solidFill>
                            <a:schemeClr val="tx2">
                              <a:lumMod val="50000"/>
                            </a:schemeClr>
                          </a:solidFill>
                          <a:latin typeface="Palatino Linotype" panose="02040502050505030304" pitchFamily="18" charset="0"/>
                        </a:rPr>
                        <a:t> Draft Instruction</a:t>
                      </a: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77,746,234</a:t>
                      </a: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74,126,209</a:t>
                      </a: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75,079,511</a:t>
                      </a:r>
                      <a:endParaRPr lang="en-US" sz="2000" dirty="0">
                        <a:solidFill>
                          <a:schemeClr val="tx2">
                            <a:lumMod val="50000"/>
                          </a:schemeClr>
                        </a:solidFill>
                        <a:latin typeface="Palatino Linotype" panose="02040502050505030304" pitchFamily="18" charset="0"/>
                      </a:endParaRPr>
                    </a:p>
                  </a:txBody>
                  <a:tcPr/>
                </a:tc>
              </a:tr>
              <a:tr h="1325548">
                <a:tc>
                  <a:txBody>
                    <a:bodyPr/>
                    <a:lstStyle/>
                    <a:p>
                      <a:pPr algn="ctr"/>
                      <a:r>
                        <a:rPr lang="en-US" sz="2000" dirty="0" smtClean="0">
                          <a:solidFill>
                            <a:schemeClr val="tx2">
                              <a:lumMod val="50000"/>
                            </a:schemeClr>
                          </a:solidFill>
                          <a:latin typeface="Palatino Linotype" panose="02040502050505030304" pitchFamily="18" charset="0"/>
                        </a:rPr>
                        <a:t>Taxpayer</a:t>
                      </a:r>
                      <a:r>
                        <a:rPr lang="en-US" sz="2000" baseline="0" dirty="0" smtClean="0">
                          <a:solidFill>
                            <a:schemeClr val="tx2">
                              <a:lumMod val="50000"/>
                            </a:schemeClr>
                          </a:solidFill>
                          <a:latin typeface="Palatino Linotype" panose="02040502050505030304" pitchFamily="18" charset="0"/>
                        </a:rPr>
                        <a:t> Approved Instruction</a:t>
                      </a: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77,989,601</a:t>
                      </a: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72,865,806</a:t>
                      </a: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TBD</a:t>
                      </a:r>
                      <a:endParaRPr lang="en-US" sz="2000" dirty="0">
                        <a:solidFill>
                          <a:schemeClr val="tx2">
                            <a:lumMod val="50000"/>
                          </a:schemeClr>
                        </a:solidFill>
                        <a:latin typeface="Palatino Linotype" panose="02040502050505030304" pitchFamily="18" charset="0"/>
                      </a:endParaRPr>
                    </a:p>
                  </a:txBody>
                  <a:tcPr/>
                </a:tc>
              </a:tr>
              <a:tr h="1325548">
                <a:tc>
                  <a:txBody>
                    <a:bodyPr/>
                    <a:lstStyle/>
                    <a:p>
                      <a:pPr algn="ctr"/>
                      <a:r>
                        <a:rPr lang="en-US" sz="2000" dirty="0" smtClean="0">
                          <a:solidFill>
                            <a:schemeClr val="tx2">
                              <a:lumMod val="50000"/>
                            </a:schemeClr>
                          </a:solidFill>
                          <a:latin typeface="Palatino Linotype" panose="02040502050505030304" pitchFamily="18" charset="0"/>
                        </a:rPr>
                        <a:t>First Draft</a:t>
                      </a:r>
                      <a:r>
                        <a:rPr lang="en-US" sz="2000" baseline="0" dirty="0" smtClean="0">
                          <a:solidFill>
                            <a:schemeClr val="tx2">
                              <a:lumMod val="50000"/>
                            </a:schemeClr>
                          </a:solidFill>
                          <a:latin typeface="Palatino Linotype" panose="02040502050505030304" pitchFamily="18" charset="0"/>
                        </a:rPr>
                        <a:t> Change by Percentage</a:t>
                      </a:r>
                      <a:endParaRPr lang="en-US" sz="2000" dirty="0">
                        <a:solidFill>
                          <a:schemeClr val="tx2">
                            <a:lumMod val="50000"/>
                          </a:schemeClr>
                        </a:solidFill>
                        <a:latin typeface="Palatino Linotype" panose="02040502050505030304" pitchFamily="18" charset="0"/>
                      </a:endParaRPr>
                    </a:p>
                  </a:txBody>
                  <a:tcPr/>
                </a:tc>
                <a:tc>
                  <a:txBody>
                    <a:bodyPr/>
                    <a:lstStyle/>
                    <a:p>
                      <a:pPr algn="ct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(4.66%)</a:t>
                      </a: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1.29%</a:t>
                      </a:r>
                      <a:endParaRPr lang="en-US" sz="2000" dirty="0">
                        <a:solidFill>
                          <a:schemeClr val="tx2">
                            <a:lumMod val="50000"/>
                          </a:schemeClr>
                        </a:solidFill>
                        <a:latin typeface="Palatino Linotype" panose="02040502050505030304" pitchFamily="18" charset="0"/>
                      </a:endParaRPr>
                    </a:p>
                  </a:txBody>
                  <a:tcPr/>
                </a:tc>
              </a:tr>
              <a:tr h="1325548">
                <a:tc>
                  <a:txBody>
                    <a:bodyPr/>
                    <a:lstStyle/>
                    <a:p>
                      <a:pPr algn="ctr"/>
                      <a:r>
                        <a:rPr lang="en-US" sz="2000" dirty="0" smtClean="0">
                          <a:solidFill>
                            <a:schemeClr val="tx2">
                              <a:lumMod val="50000"/>
                            </a:schemeClr>
                          </a:solidFill>
                          <a:latin typeface="Palatino Linotype" panose="02040502050505030304" pitchFamily="18" charset="0"/>
                        </a:rPr>
                        <a:t>Taxpayer Approved  Change by Percentage</a:t>
                      </a:r>
                      <a:endParaRPr lang="en-US" sz="2000" dirty="0">
                        <a:solidFill>
                          <a:schemeClr val="tx2">
                            <a:lumMod val="50000"/>
                          </a:schemeClr>
                        </a:solidFill>
                        <a:latin typeface="Palatino Linotype" panose="02040502050505030304" pitchFamily="18" charset="0"/>
                      </a:endParaRPr>
                    </a:p>
                  </a:txBody>
                  <a:tcPr/>
                </a:tc>
                <a:tc>
                  <a:txBody>
                    <a:bodyPr/>
                    <a:lstStyle/>
                    <a:p>
                      <a:pPr algn="ct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(6.57%)</a:t>
                      </a:r>
                      <a:endParaRPr lang="en-US" sz="2000" dirty="0">
                        <a:solidFill>
                          <a:schemeClr val="tx2">
                            <a:lumMod val="50000"/>
                          </a:schemeClr>
                        </a:solidFill>
                        <a:latin typeface="Palatino Linotype" panose="02040502050505030304" pitchFamily="18" charset="0"/>
                      </a:endParaRPr>
                    </a:p>
                  </a:txBody>
                  <a:tcPr/>
                </a:tc>
                <a:tc>
                  <a:txBody>
                    <a:bodyPr/>
                    <a:lstStyle/>
                    <a:p>
                      <a:pPr algn="ctr"/>
                      <a:r>
                        <a:rPr lang="en-US" sz="2000" dirty="0" smtClean="0">
                          <a:solidFill>
                            <a:schemeClr val="tx2">
                              <a:lumMod val="50000"/>
                            </a:schemeClr>
                          </a:solidFill>
                          <a:latin typeface="Palatino Linotype" panose="02040502050505030304" pitchFamily="18" charset="0"/>
                        </a:rPr>
                        <a:t>TBD</a:t>
                      </a:r>
                      <a:endParaRPr lang="en-US" sz="2000" dirty="0">
                        <a:solidFill>
                          <a:schemeClr val="tx2">
                            <a:lumMod val="50000"/>
                          </a:schemeClr>
                        </a:solidFill>
                        <a:latin typeface="Palatino Linotype" panose="02040502050505030304" pitchFamily="18" charset="0"/>
                      </a:endParaRPr>
                    </a:p>
                  </a:txBody>
                  <a:tcPr/>
                </a:tc>
              </a:tr>
            </a:tbl>
          </a:graphicData>
        </a:graphic>
      </p:graphicFrame>
      <p:sp>
        <p:nvSpPr>
          <p:cNvPr id="3" name="Rectangle 2"/>
          <p:cNvSpPr/>
          <p:nvPr/>
        </p:nvSpPr>
        <p:spPr>
          <a:xfrm>
            <a:off x="0" y="0"/>
            <a:ext cx="9144000" cy="9906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Palatino Linotype" panose="02040502050505030304" pitchFamily="18" charset="0"/>
              </a:rPr>
              <a:t>Total Undistributed Component  </a:t>
            </a:r>
          </a:p>
          <a:p>
            <a:pPr algn="ctr"/>
            <a:r>
              <a:rPr lang="en-US" sz="3200" dirty="0" smtClean="0">
                <a:latin typeface="Palatino Linotype" panose="02040502050505030304" pitchFamily="18" charset="0"/>
              </a:rPr>
              <a:t>Multi-Year Analysis</a:t>
            </a:r>
            <a:endParaRPr lang="en-US" sz="3200" dirty="0">
              <a:latin typeface="Palatino Linotype" panose="02040502050505030304" pitchFamily="18" charset="0"/>
            </a:endParaRPr>
          </a:p>
        </p:txBody>
      </p:sp>
      <p:sp>
        <p:nvSpPr>
          <p:cNvPr id="4" name="Rectangle 3"/>
          <p:cNvSpPr/>
          <p:nvPr/>
        </p:nvSpPr>
        <p:spPr>
          <a:xfrm>
            <a:off x="5627914" y="4724400"/>
            <a:ext cx="2590799" cy="5769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6290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4359</TotalTime>
  <Words>1365</Words>
  <Application>Microsoft Office PowerPoint</Application>
  <PresentationFormat>On-screen Show (4:3)</PresentationFormat>
  <Paragraphs>383</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Wappingers Central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wcsd</dc:creator>
  <cp:lastModifiedBy>wcsd</cp:lastModifiedBy>
  <cp:revision>66</cp:revision>
  <cp:lastPrinted>2016-03-10T17:38:27Z</cp:lastPrinted>
  <dcterms:created xsi:type="dcterms:W3CDTF">2016-01-06T12:20:51Z</dcterms:created>
  <dcterms:modified xsi:type="dcterms:W3CDTF">2016-04-26T21:36:52Z</dcterms:modified>
</cp:coreProperties>
</file>